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328" r:id="rId3"/>
    <p:sldId id="329" r:id="rId4"/>
    <p:sldId id="327" r:id="rId5"/>
    <p:sldId id="284" r:id="rId6"/>
    <p:sldId id="287" r:id="rId7"/>
    <p:sldId id="292" r:id="rId8"/>
    <p:sldId id="332" r:id="rId9"/>
    <p:sldId id="333" r:id="rId10"/>
    <p:sldId id="335" r:id="rId11"/>
    <p:sldId id="336" r:id="rId12"/>
    <p:sldId id="298" r:id="rId13"/>
    <p:sldId id="307" r:id="rId14"/>
    <p:sldId id="299" r:id="rId15"/>
    <p:sldId id="302" r:id="rId16"/>
    <p:sldId id="301" r:id="rId17"/>
    <p:sldId id="303" r:id="rId18"/>
    <p:sldId id="304" r:id="rId19"/>
    <p:sldId id="305" r:id="rId20"/>
    <p:sldId id="337" r:id="rId21"/>
    <p:sldId id="309" r:id="rId22"/>
    <p:sldId id="310" r:id="rId23"/>
    <p:sldId id="311" r:id="rId24"/>
    <p:sldId id="312" r:id="rId25"/>
    <p:sldId id="313" r:id="rId26"/>
    <p:sldId id="317" r:id="rId27"/>
    <p:sldId id="316" r:id="rId28"/>
    <p:sldId id="318" r:id="rId29"/>
    <p:sldId id="314" r:id="rId30"/>
    <p:sldId id="320" r:id="rId31"/>
    <p:sldId id="322" r:id="rId32"/>
    <p:sldId id="321" r:id="rId33"/>
    <p:sldId id="323" r:id="rId34"/>
    <p:sldId id="326" r:id="rId35"/>
    <p:sldId id="286" r:id="rId36"/>
    <p:sldId id="324" r:id="rId37"/>
    <p:sldId id="325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283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C149C"/>
    <a:srgbClr val="FFFFEF"/>
    <a:srgbClr val="FFFFDD"/>
    <a:srgbClr val="FFFFB3"/>
    <a:srgbClr val="FFFF47"/>
    <a:srgbClr val="000000"/>
    <a:srgbClr val="FDFCFE"/>
    <a:srgbClr val="2A1BF1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315" autoAdjust="0"/>
  </p:normalViewPr>
  <p:slideViewPr>
    <p:cSldViewPr>
      <p:cViewPr>
        <p:scale>
          <a:sx n="110" d="100"/>
          <a:sy n="110" d="100"/>
        </p:scale>
        <p:origin x="-204" y="11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7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F4716-14DB-4527-8890-2F8D56141028}" type="datetimeFigureOut">
              <a:rPr lang="en-US" smtClean="0"/>
              <a:pPr/>
              <a:t>10/28/2011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2E359-A8E7-4153-B027-15168DB26F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0512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E359-A8E7-4153-B027-15168DB26F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549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E359-A8E7-4153-B027-15168DB26F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549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E359-A8E7-4153-B027-15168DB26F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549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E359-A8E7-4153-B027-15168DB26F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549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E359-A8E7-4153-B027-15168DB26F0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549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E359-A8E7-4153-B027-15168DB26F0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549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E359-A8E7-4153-B027-15168DB26F0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549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E359-A8E7-4153-B027-15168DB26F0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5499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E359-A8E7-4153-B027-15168DB26F0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549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E359-A8E7-4153-B027-15168DB26F0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5499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E359-A8E7-4153-B027-15168DB26F0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549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E359-A8E7-4153-B027-15168DB26F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549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r>
              <a:rPr lang="en-US" dirty="0" smtClean="0"/>
              <a:t>Connection </a:t>
            </a:r>
            <a:r>
              <a:rPr lang="en-US" dirty="0" err="1" smtClean="0"/>
              <a:t>weght</a:t>
            </a:r>
            <a:r>
              <a:rPr lang="en-US" baseline="0" dirty="0" smtClean="0"/>
              <a:t> matrix 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E359-A8E7-4153-B027-15168DB26F0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549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r>
              <a:rPr lang="en-US" dirty="0" smtClean="0"/>
              <a:t>Connection </a:t>
            </a:r>
            <a:r>
              <a:rPr lang="en-US" dirty="0" err="1" smtClean="0"/>
              <a:t>weght</a:t>
            </a:r>
            <a:r>
              <a:rPr lang="en-US" baseline="0" dirty="0" smtClean="0"/>
              <a:t> matrix 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E359-A8E7-4153-B027-15168DB26F0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5499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E359-A8E7-4153-B027-15168DB26F0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5499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E359-A8E7-4153-B027-15168DB26F0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5499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E359-A8E7-4153-B027-15168DB26F0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5499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E359-A8E7-4153-B027-15168DB26F0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5499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E359-A8E7-4153-B027-15168DB26F0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5499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E359-A8E7-4153-B027-15168DB26F0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5499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E359-A8E7-4153-B027-15168DB26F0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5499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r>
              <a:rPr lang="en-US" dirty="0" smtClean="0"/>
              <a:t>Connection </a:t>
            </a:r>
            <a:r>
              <a:rPr lang="en-US" dirty="0" err="1" smtClean="0"/>
              <a:t>weght</a:t>
            </a:r>
            <a:r>
              <a:rPr lang="en-US" baseline="0" dirty="0" smtClean="0"/>
              <a:t> matrix 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E359-A8E7-4153-B027-15168DB26F0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549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E359-A8E7-4153-B027-15168DB26F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5499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r>
              <a:rPr lang="en-US" dirty="0" smtClean="0"/>
              <a:t>Connection </a:t>
            </a:r>
            <a:r>
              <a:rPr lang="en-US" dirty="0" err="1" smtClean="0"/>
              <a:t>weght</a:t>
            </a:r>
            <a:r>
              <a:rPr lang="en-US" baseline="0" dirty="0" smtClean="0"/>
              <a:t> matrix 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E359-A8E7-4153-B027-15168DB26F0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5499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E359-A8E7-4153-B027-15168DB26F0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5499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r>
              <a:rPr lang="en-US" dirty="0" smtClean="0"/>
              <a:t>Connection </a:t>
            </a:r>
            <a:r>
              <a:rPr lang="en-US" dirty="0" err="1" smtClean="0"/>
              <a:t>weght</a:t>
            </a:r>
            <a:r>
              <a:rPr lang="en-US" baseline="0" dirty="0" smtClean="0"/>
              <a:t> matrix 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E359-A8E7-4153-B027-15168DB26F0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5499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r>
              <a:rPr lang="en-US" dirty="0" smtClean="0"/>
              <a:t>Connection </a:t>
            </a:r>
            <a:r>
              <a:rPr lang="en-US" dirty="0" err="1" smtClean="0"/>
              <a:t>weght</a:t>
            </a:r>
            <a:r>
              <a:rPr lang="en-US" baseline="0" dirty="0" smtClean="0"/>
              <a:t> matrix 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E359-A8E7-4153-B027-15168DB26F0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5499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E359-A8E7-4153-B027-15168DB26F0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5499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E359-A8E7-4153-B027-15168DB26F0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5499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r>
              <a:rPr lang="en-US" dirty="0" smtClean="0"/>
              <a:t>Connection </a:t>
            </a:r>
            <a:r>
              <a:rPr lang="en-US" dirty="0" err="1" smtClean="0"/>
              <a:t>weght</a:t>
            </a:r>
            <a:r>
              <a:rPr lang="en-US" baseline="0" dirty="0" smtClean="0"/>
              <a:t> matrix 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E359-A8E7-4153-B027-15168DB26F0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5499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E359-A8E7-4153-B027-15168DB26F0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5499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E359-A8E7-4153-B027-15168DB26F0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5499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E359-A8E7-4153-B027-15168DB26F0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549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E359-A8E7-4153-B027-15168DB26F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5499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E359-A8E7-4153-B027-15168DB26F0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5499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E359-A8E7-4153-B027-15168DB26F0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5499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E359-A8E7-4153-B027-15168DB26F0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5499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E359-A8E7-4153-B027-15168DB26F0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5499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E359-A8E7-4153-B027-15168DB26F0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549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E359-A8E7-4153-B027-15168DB26F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549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E359-A8E7-4153-B027-15168DB26F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549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E359-A8E7-4153-B027-15168DB26F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549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E359-A8E7-4153-B027-15168DB26F0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549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E359-A8E7-4153-B027-15168DB26F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549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333B-D2A3-4999-8B42-D20175C5125B}" type="datetimeFigureOut">
              <a:rPr lang="en-US" smtClean="0"/>
              <a:pPr/>
              <a:t>10/28/2011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FEC-3626-49A1-9CE6-082F681CB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4261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333B-D2A3-4999-8B42-D20175C5125B}" type="datetimeFigureOut">
              <a:rPr lang="en-US" smtClean="0"/>
              <a:pPr/>
              <a:t>10/28/2011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FEC-3626-49A1-9CE6-082F681CB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4280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333B-D2A3-4999-8B42-D20175C5125B}" type="datetimeFigureOut">
              <a:rPr lang="en-US" smtClean="0"/>
              <a:pPr/>
              <a:t>10/28/2011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FEC-3626-49A1-9CE6-082F681CB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7308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333B-D2A3-4999-8B42-D20175C5125B}" type="datetimeFigureOut">
              <a:rPr lang="en-US" smtClean="0"/>
              <a:pPr/>
              <a:t>10/28/2011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FEC-3626-49A1-9CE6-082F681CB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261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333B-D2A3-4999-8B42-D20175C5125B}" type="datetimeFigureOut">
              <a:rPr lang="en-US" smtClean="0"/>
              <a:pPr/>
              <a:t>10/28/2011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FEC-3626-49A1-9CE6-082F681CB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258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333B-D2A3-4999-8B42-D20175C5125B}" type="datetimeFigureOut">
              <a:rPr lang="en-US" smtClean="0"/>
              <a:pPr/>
              <a:t>10/28/2011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FEC-3626-49A1-9CE6-082F681CB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205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333B-D2A3-4999-8B42-D20175C5125B}" type="datetimeFigureOut">
              <a:rPr lang="en-US" smtClean="0"/>
              <a:pPr/>
              <a:t>10/28/2011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FEC-3626-49A1-9CE6-082F681CB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676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333B-D2A3-4999-8B42-D20175C5125B}" type="datetimeFigureOut">
              <a:rPr lang="en-US" smtClean="0"/>
              <a:pPr/>
              <a:t>10/28/2011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FEC-3626-49A1-9CE6-082F681CB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595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333B-D2A3-4999-8B42-D20175C5125B}" type="datetimeFigureOut">
              <a:rPr lang="en-US" smtClean="0"/>
              <a:pPr/>
              <a:t>10/28/2011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FEC-3626-49A1-9CE6-082F681CB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2636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333B-D2A3-4999-8B42-D20175C5125B}" type="datetimeFigureOut">
              <a:rPr lang="en-US" smtClean="0"/>
              <a:pPr/>
              <a:t>10/28/2011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FEC-3626-49A1-9CE6-082F681CB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4929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333B-D2A3-4999-8B42-D20175C5125B}" type="datetimeFigureOut">
              <a:rPr lang="en-US" smtClean="0"/>
              <a:pPr/>
              <a:t>10/28/2011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FEC-3626-49A1-9CE6-082F681CB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4343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2333B-D2A3-4999-8B42-D20175C5125B}" type="datetimeFigureOut">
              <a:rPr lang="en-US" smtClean="0"/>
              <a:pPr/>
              <a:t>10/28/2011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CCFEC-3626-49A1-9CE6-082F681CB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456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package" Target="../embeddings/Microsoft_Office_Excel_Worksheet2.xlsx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Excel_Worksheet6.xlsx"/><Relationship Id="rId3" Type="http://schemas.openxmlformats.org/officeDocument/2006/relationships/notesSlide" Target="../notesSlides/notesSlide21.xml"/><Relationship Id="rId7" Type="http://schemas.openxmlformats.org/officeDocument/2006/relationships/package" Target="../embeddings/Microsoft_Office_Excel_Worksheet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Office_Excel_Worksheet4.xlsx"/><Relationship Id="rId5" Type="http://schemas.openxmlformats.org/officeDocument/2006/relationships/package" Target="../embeddings/Microsoft_Office_Excel_Worksheet3.xlsx"/><Relationship Id="rId10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package" Target="../embeddings/Microsoft_Office_Excel_Worksheet7.xls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png"/><Relationship Id="rId5" Type="http://schemas.openxmlformats.org/officeDocument/2006/relationships/package" Target="../embeddings/Microsoft_Office_Excel_Worksheet8.xlsx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990600"/>
            <a:ext cx="8915400" cy="2457450"/>
          </a:xfrm>
          <a:solidFill>
            <a:srgbClr val="FDFCFE">
              <a:alpha val="54902"/>
            </a:srgbClr>
          </a:solidFill>
        </p:spPr>
        <p:txBody>
          <a:bodyPr>
            <a:normAutofit/>
          </a:bodyPr>
          <a:lstStyle/>
          <a:p>
            <a:r>
              <a:rPr lang="en-US" dirty="0" smtClean="0"/>
              <a:t>Associative Memory</a:t>
            </a:r>
            <a:br>
              <a:rPr lang="en-US" dirty="0" smtClean="0"/>
            </a:br>
            <a:r>
              <a:rPr lang="en-US" sz="2000" dirty="0" smtClean="0"/>
              <a:t>in Neural Network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7774" y="3825044"/>
            <a:ext cx="3668452" cy="1451012"/>
          </a:xfrm>
          <a:solidFill>
            <a:srgbClr val="F6F0FA">
              <a:alpha val="65098"/>
            </a:srgbClr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Adam Lester</a:t>
            </a:r>
          </a:p>
          <a:p>
            <a:r>
              <a:rPr lang="en-US" sz="2400" dirty="0" smtClean="0"/>
              <a:t>NRSC 506</a:t>
            </a:r>
            <a:endParaRPr lang="en-US" sz="2400" dirty="0"/>
          </a:p>
          <a:p>
            <a:r>
              <a:rPr lang="en-US" sz="2400" dirty="0" smtClean="0"/>
              <a:t>Oct 28th, </a:t>
            </a:r>
            <a:r>
              <a:rPr lang="en-US" sz="2400" dirty="0"/>
              <a:t>2011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607446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/>
          <p:cNvCxnSpPr/>
          <p:nvPr/>
        </p:nvCxnSpPr>
        <p:spPr>
          <a:xfrm flipV="1">
            <a:off x="2702505" y="1811942"/>
            <a:ext cx="0" cy="47481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endCxn id="191" idx="2"/>
          </p:cNvCxnSpPr>
          <p:nvPr/>
        </p:nvCxnSpPr>
        <p:spPr>
          <a:xfrm flipH="1">
            <a:off x="5973202" y="2959291"/>
            <a:ext cx="31707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866301" y="5303671"/>
            <a:ext cx="1836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90600"/>
          </a:xfrm>
          <a:solidFill>
            <a:srgbClr val="CCCCFF">
              <a:alpha val="25098"/>
            </a:srgbClr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Associative Memory</a:t>
            </a:r>
            <a:br>
              <a:rPr lang="en-US" sz="4000" dirty="0" smtClean="0"/>
            </a:br>
            <a:r>
              <a:rPr lang="en-US" sz="2000" dirty="0" smtClean="0"/>
              <a:t>The “Complete” </a:t>
            </a:r>
            <a:r>
              <a:rPr lang="en-US" sz="2000" dirty="0" err="1" smtClean="0"/>
              <a:t>Hebb</a:t>
            </a:r>
            <a:r>
              <a:rPr lang="en-US" sz="2000" dirty="0" smtClean="0"/>
              <a:t>-Marr Model</a:t>
            </a:r>
            <a:endParaRPr lang="en-US" sz="2000" dirty="0"/>
          </a:p>
        </p:txBody>
      </p:sp>
      <p:sp>
        <p:nvSpPr>
          <p:cNvPr id="227" name="Oval 226"/>
          <p:cNvSpPr/>
          <p:nvPr/>
        </p:nvSpPr>
        <p:spPr>
          <a:xfrm>
            <a:off x="2321361" y="5844892"/>
            <a:ext cx="787162" cy="7871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54902" y="6038418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Codon </a:t>
            </a:r>
          </a:p>
          <a:p>
            <a:pPr algn="ctr"/>
            <a:r>
              <a:rPr lang="en-US" sz="1000" dirty="0" smtClean="0"/>
              <a:t>Cell</a:t>
            </a:r>
            <a:endParaRPr lang="en-US" sz="1000" dirty="0"/>
          </a:p>
        </p:txBody>
      </p:sp>
      <p:sp>
        <p:nvSpPr>
          <p:cNvPr id="114" name="TextBox 113"/>
          <p:cNvSpPr txBox="1"/>
          <p:nvPr/>
        </p:nvSpPr>
        <p:spPr>
          <a:xfrm>
            <a:off x="3072518" y="6115362"/>
            <a:ext cx="22840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:  </a:t>
            </a:r>
            <a:r>
              <a:rPr lang="en-US" sz="1000" b="1" dirty="0" smtClean="0"/>
              <a:t>Encodes</a:t>
            </a:r>
            <a:r>
              <a:rPr lang="en-US" sz="1000" dirty="0" smtClean="0"/>
              <a:t> input relationship and (to my understanding) may be used to separate input patterns</a:t>
            </a:r>
            <a:endParaRPr lang="en-US" sz="1000" dirty="0"/>
          </a:p>
        </p:txBody>
      </p:sp>
      <p:grpSp>
        <p:nvGrpSpPr>
          <p:cNvPr id="3" name="Group 15"/>
          <p:cNvGrpSpPr/>
          <p:nvPr/>
        </p:nvGrpSpPr>
        <p:grpSpPr>
          <a:xfrm>
            <a:off x="6064672" y="2959646"/>
            <a:ext cx="1291843" cy="513857"/>
            <a:chOff x="4165982" y="2888940"/>
            <a:chExt cx="1291843" cy="513857"/>
          </a:xfrm>
        </p:grpSpPr>
        <p:grpSp>
          <p:nvGrpSpPr>
            <p:cNvPr id="4" name="Group 14"/>
            <p:cNvGrpSpPr/>
            <p:nvPr/>
          </p:nvGrpSpPr>
          <p:grpSpPr>
            <a:xfrm>
              <a:off x="4165982" y="2888940"/>
              <a:ext cx="1291843" cy="462755"/>
              <a:chOff x="4165982" y="2888940"/>
              <a:chExt cx="1291843" cy="462755"/>
            </a:xfrm>
          </p:grpSpPr>
          <p:grpSp>
            <p:nvGrpSpPr>
              <p:cNvPr id="7" name="Group 11"/>
              <p:cNvGrpSpPr/>
              <p:nvPr/>
            </p:nvGrpSpPr>
            <p:grpSpPr>
              <a:xfrm>
                <a:off x="4181475" y="2888940"/>
                <a:ext cx="1276350" cy="462755"/>
                <a:chOff x="4181475" y="2888940"/>
                <a:chExt cx="1276350" cy="462755"/>
              </a:xfrm>
            </p:grpSpPr>
            <p:sp>
              <p:nvSpPr>
                <p:cNvPr id="11" name="Freeform 10"/>
                <p:cNvSpPr/>
                <p:nvPr/>
              </p:nvSpPr>
              <p:spPr>
                <a:xfrm>
                  <a:off x="4181475" y="2888940"/>
                  <a:ext cx="1276350" cy="390747"/>
                </a:xfrm>
                <a:custGeom>
                  <a:avLst/>
                  <a:gdLst>
                    <a:gd name="connsiteX0" fmla="*/ 1276350 w 1276350"/>
                    <a:gd name="connsiteY0" fmla="*/ 0 h 390747"/>
                    <a:gd name="connsiteX1" fmla="*/ 1085850 w 1276350"/>
                    <a:gd name="connsiteY1" fmla="*/ 152400 h 390747"/>
                    <a:gd name="connsiteX2" fmla="*/ 933450 w 1276350"/>
                    <a:gd name="connsiteY2" fmla="*/ 352425 h 390747"/>
                    <a:gd name="connsiteX3" fmla="*/ 0 w 1276350"/>
                    <a:gd name="connsiteY3" fmla="*/ 390525 h 390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76350" h="390747">
                      <a:moveTo>
                        <a:pt x="1276350" y="0"/>
                      </a:moveTo>
                      <a:cubicBezTo>
                        <a:pt x="1209675" y="46831"/>
                        <a:pt x="1143000" y="93663"/>
                        <a:pt x="1085850" y="152400"/>
                      </a:cubicBezTo>
                      <a:cubicBezTo>
                        <a:pt x="1028700" y="211137"/>
                        <a:pt x="1114425" y="312738"/>
                        <a:pt x="933450" y="352425"/>
                      </a:cubicBezTo>
                      <a:cubicBezTo>
                        <a:pt x="752475" y="392112"/>
                        <a:pt x="376237" y="391318"/>
                        <a:pt x="0" y="390525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4572000" y="3207679"/>
                  <a:ext cx="324036" cy="14401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Oval 12"/>
              <p:cNvSpPr/>
              <p:nvPr/>
            </p:nvSpPr>
            <p:spPr>
              <a:xfrm>
                <a:off x="4165982" y="3248980"/>
                <a:ext cx="54006" cy="540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rot="5400000">
                <a:off x="4889554" y="3219458"/>
                <a:ext cx="93971" cy="8100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9" name="TextBox 128"/>
            <p:cNvSpPr txBox="1"/>
            <p:nvPr/>
          </p:nvSpPr>
          <p:spPr>
            <a:xfrm>
              <a:off x="4594502" y="3156576"/>
              <a:ext cx="2790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S</a:t>
              </a:r>
              <a:endParaRPr lang="en-US" sz="1000" dirty="0"/>
            </a:p>
          </p:txBody>
        </p:sp>
      </p:grpSp>
      <p:grpSp>
        <p:nvGrpSpPr>
          <p:cNvPr id="9" name="Group 130"/>
          <p:cNvGrpSpPr/>
          <p:nvPr/>
        </p:nvGrpSpPr>
        <p:grpSpPr>
          <a:xfrm rot="10800000">
            <a:off x="1380332" y="4789814"/>
            <a:ext cx="1291843" cy="513857"/>
            <a:chOff x="4165982" y="2888940"/>
            <a:chExt cx="1291843" cy="513857"/>
          </a:xfrm>
        </p:grpSpPr>
        <p:grpSp>
          <p:nvGrpSpPr>
            <p:cNvPr id="10" name="Group 131"/>
            <p:cNvGrpSpPr/>
            <p:nvPr/>
          </p:nvGrpSpPr>
          <p:grpSpPr>
            <a:xfrm>
              <a:off x="4165982" y="2888940"/>
              <a:ext cx="1291843" cy="462755"/>
              <a:chOff x="4165982" y="2888940"/>
              <a:chExt cx="1291843" cy="462755"/>
            </a:xfrm>
          </p:grpSpPr>
          <p:grpSp>
            <p:nvGrpSpPr>
              <p:cNvPr id="12" name="Group 133"/>
              <p:cNvGrpSpPr/>
              <p:nvPr/>
            </p:nvGrpSpPr>
            <p:grpSpPr>
              <a:xfrm>
                <a:off x="4181475" y="2888940"/>
                <a:ext cx="1276350" cy="462755"/>
                <a:chOff x="4181475" y="2888940"/>
                <a:chExt cx="1276350" cy="462755"/>
              </a:xfrm>
            </p:grpSpPr>
            <p:sp>
              <p:nvSpPr>
                <p:cNvPr id="137" name="Freeform 136"/>
                <p:cNvSpPr/>
                <p:nvPr/>
              </p:nvSpPr>
              <p:spPr>
                <a:xfrm>
                  <a:off x="4181475" y="2888940"/>
                  <a:ext cx="1276350" cy="390747"/>
                </a:xfrm>
                <a:custGeom>
                  <a:avLst/>
                  <a:gdLst>
                    <a:gd name="connsiteX0" fmla="*/ 1276350 w 1276350"/>
                    <a:gd name="connsiteY0" fmla="*/ 0 h 390747"/>
                    <a:gd name="connsiteX1" fmla="*/ 1085850 w 1276350"/>
                    <a:gd name="connsiteY1" fmla="*/ 152400 h 390747"/>
                    <a:gd name="connsiteX2" fmla="*/ 933450 w 1276350"/>
                    <a:gd name="connsiteY2" fmla="*/ 352425 h 390747"/>
                    <a:gd name="connsiteX3" fmla="*/ 0 w 1276350"/>
                    <a:gd name="connsiteY3" fmla="*/ 390525 h 390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76350" h="390747">
                      <a:moveTo>
                        <a:pt x="1276350" y="0"/>
                      </a:moveTo>
                      <a:cubicBezTo>
                        <a:pt x="1209675" y="46831"/>
                        <a:pt x="1143000" y="93663"/>
                        <a:pt x="1085850" y="152400"/>
                      </a:cubicBezTo>
                      <a:cubicBezTo>
                        <a:pt x="1028700" y="211137"/>
                        <a:pt x="1114425" y="312738"/>
                        <a:pt x="933450" y="352425"/>
                      </a:cubicBezTo>
                      <a:cubicBezTo>
                        <a:pt x="752475" y="392112"/>
                        <a:pt x="376237" y="391318"/>
                        <a:pt x="0" y="390525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>
                  <a:off x="4572000" y="3207679"/>
                  <a:ext cx="324036" cy="14401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5" name="Oval 134"/>
              <p:cNvSpPr/>
              <p:nvPr/>
            </p:nvSpPr>
            <p:spPr>
              <a:xfrm>
                <a:off x="4165982" y="3248980"/>
                <a:ext cx="54006" cy="540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Isosceles Triangle 135"/>
              <p:cNvSpPr/>
              <p:nvPr/>
            </p:nvSpPr>
            <p:spPr>
              <a:xfrm rot="5400000">
                <a:off x="4889554" y="3219458"/>
                <a:ext cx="93971" cy="8100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3" name="TextBox 132"/>
            <p:cNvSpPr txBox="1"/>
            <p:nvPr/>
          </p:nvSpPr>
          <p:spPr>
            <a:xfrm>
              <a:off x="4594502" y="3156576"/>
              <a:ext cx="2790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S</a:t>
              </a:r>
              <a:endParaRPr lang="en-US" sz="1000" dirty="0"/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6821771" y="3247678"/>
            <a:ext cx="21067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:   </a:t>
            </a:r>
            <a:r>
              <a:rPr lang="en-US" sz="1000" b="1" dirty="0" smtClean="0"/>
              <a:t>Subtracts</a:t>
            </a:r>
            <a:r>
              <a:rPr lang="en-US" sz="1000" dirty="0" smtClean="0"/>
              <a:t> “un-modifiable” excitatory component of the input</a:t>
            </a:r>
            <a:endParaRPr lang="en-US" sz="1000" dirty="0"/>
          </a:p>
        </p:txBody>
      </p:sp>
      <p:grpSp>
        <p:nvGrpSpPr>
          <p:cNvPr id="15" name="Group 231"/>
          <p:cNvGrpSpPr/>
          <p:nvPr/>
        </p:nvGrpSpPr>
        <p:grpSpPr>
          <a:xfrm>
            <a:off x="6373647" y="3895749"/>
            <a:ext cx="279031" cy="891646"/>
            <a:chOff x="3103656" y="2796650"/>
            <a:chExt cx="279031" cy="1400035"/>
          </a:xfrm>
        </p:grpSpPr>
        <p:cxnSp>
          <p:nvCxnSpPr>
            <p:cNvPr id="233" name="Straight Connector 232"/>
            <p:cNvCxnSpPr/>
            <p:nvPr/>
          </p:nvCxnSpPr>
          <p:spPr>
            <a:xfrm flipV="1">
              <a:off x="3224925" y="2796650"/>
              <a:ext cx="0" cy="140003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Diamond 233"/>
            <p:cNvSpPr/>
            <p:nvPr/>
          </p:nvSpPr>
          <p:spPr>
            <a:xfrm>
              <a:off x="3126345" y="3232735"/>
              <a:ext cx="216024" cy="366076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3103656" y="3232735"/>
              <a:ext cx="2790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G</a:t>
              </a:r>
              <a:endParaRPr lang="en-US" sz="1000" dirty="0"/>
            </a:p>
          </p:txBody>
        </p:sp>
      </p:grpSp>
      <p:sp>
        <p:nvSpPr>
          <p:cNvPr id="236" name="TextBox 235"/>
          <p:cNvSpPr txBox="1"/>
          <p:nvPr/>
        </p:nvSpPr>
        <p:spPr>
          <a:xfrm>
            <a:off x="6549503" y="4147778"/>
            <a:ext cx="2149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:   </a:t>
            </a:r>
            <a:r>
              <a:rPr lang="en-US" sz="1000" dirty="0"/>
              <a:t> </a:t>
            </a:r>
            <a:r>
              <a:rPr lang="en-US" sz="1000" b="1" dirty="0"/>
              <a:t>Subtracts</a:t>
            </a:r>
            <a:r>
              <a:rPr lang="en-US" sz="1000" dirty="0"/>
              <a:t> </a:t>
            </a:r>
            <a:r>
              <a:rPr lang="en-US" sz="1000" dirty="0" smtClean="0"/>
              <a:t>(normalize to) number of inputs</a:t>
            </a:r>
            <a:endParaRPr lang="en-US" sz="1000" dirty="0"/>
          </a:p>
        </p:txBody>
      </p:sp>
      <p:grpSp>
        <p:nvGrpSpPr>
          <p:cNvPr id="16" name="Group 30"/>
          <p:cNvGrpSpPr/>
          <p:nvPr/>
        </p:nvGrpSpPr>
        <p:grpSpPr>
          <a:xfrm>
            <a:off x="6221568" y="2961541"/>
            <a:ext cx="213118" cy="1030951"/>
            <a:chOff x="4322878" y="2890835"/>
            <a:chExt cx="213118" cy="1030951"/>
          </a:xfrm>
        </p:grpSpPr>
        <p:sp>
          <p:nvSpPr>
            <p:cNvPr id="30" name="Freeform 29"/>
            <p:cNvSpPr/>
            <p:nvPr/>
          </p:nvSpPr>
          <p:spPr>
            <a:xfrm>
              <a:off x="4322878" y="2890835"/>
              <a:ext cx="125297" cy="982579"/>
            </a:xfrm>
            <a:custGeom>
              <a:avLst/>
              <a:gdLst>
                <a:gd name="connsiteX0" fmla="*/ 10998 w 125298"/>
                <a:gd name="connsiteY0" fmla="*/ 0 h 685800"/>
                <a:gd name="connsiteX1" fmla="*/ 10998 w 125298"/>
                <a:gd name="connsiteY1" fmla="*/ 409575 h 685800"/>
                <a:gd name="connsiteX2" fmla="*/ 125298 w 125298"/>
                <a:gd name="connsiteY2" fmla="*/ 685800 h 685800"/>
                <a:gd name="connsiteX3" fmla="*/ 125298 w 125298"/>
                <a:gd name="connsiteY3" fmla="*/ 685800 h 685800"/>
                <a:gd name="connsiteX4" fmla="*/ 125298 w 125298"/>
                <a:gd name="connsiteY4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98" h="685800">
                  <a:moveTo>
                    <a:pt x="10998" y="0"/>
                  </a:moveTo>
                  <a:cubicBezTo>
                    <a:pt x="1473" y="147637"/>
                    <a:pt x="-8052" y="295275"/>
                    <a:pt x="10998" y="409575"/>
                  </a:cubicBezTo>
                  <a:cubicBezTo>
                    <a:pt x="30048" y="523875"/>
                    <a:pt x="125298" y="685800"/>
                    <a:pt x="125298" y="685800"/>
                  </a:cubicBezTo>
                  <a:lnTo>
                    <a:pt x="125298" y="685800"/>
                  </a:lnTo>
                  <a:lnTo>
                    <a:pt x="125298" y="6858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Isosceles Triangle 237"/>
            <p:cNvSpPr/>
            <p:nvPr/>
          </p:nvSpPr>
          <p:spPr>
            <a:xfrm rot="16200000">
              <a:off x="4445928" y="3831718"/>
              <a:ext cx="96742" cy="8339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241"/>
          <p:cNvGrpSpPr/>
          <p:nvPr/>
        </p:nvGrpSpPr>
        <p:grpSpPr>
          <a:xfrm rot="11471739" flipH="1">
            <a:off x="2466709" y="4615153"/>
            <a:ext cx="554422" cy="746040"/>
            <a:chOff x="4318201" y="3284984"/>
            <a:chExt cx="217794" cy="735226"/>
          </a:xfrm>
        </p:grpSpPr>
        <p:sp>
          <p:nvSpPr>
            <p:cNvPr id="243" name="Freeform 242"/>
            <p:cNvSpPr/>
            <p:nvPr/>
          </p:nvSpPr>
          <p:spPr>
            <a:xfrm>
              <a:off x="4318201" y="3284984"/>
              <a:ext cx="192623" cy="685799"/>
            </a:xfrm>
            <a:custGeom>
              <a:avLst/>
              <a:gdLst>
                <a:gd name="connsiteX0" fmla="*/ 10998 w 125298"/>
                <a:gd name="connsiteY0" fmla="*/ 0 h 685800"/>
                <a:gd name="connsiteX1" fmla="*/ 10998 w 125298"/>
                <a:gd name="connsiteY1" fmla="*/ 409575 h 685800"/>
                <a:gd name="connsiteX2" fmla="*/ 125298 w 125298"/>
                <a:gd name="connsiteY2" fmla="*/ 685800 h 685800"/>
                <a:gd name="connsiteX3" fmla="*/ 125298 w 125298"/>
                <a:gd name="connsiteY3" fmla="*/ 685800 h 685800"/>
                <a:gd name="connsiteX4" fmla="*/ 125298 w 125298"/>
                <a:gd name="connsiteY4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98" h="685800">
                  <a:moveTo>
                    <a:pt x="10998" y="0"/>
                  </a:moveTo>
                  <a:cubicBezTo>
                    <a:pt x="1473" y="147637"/>
                    <a:pt x="-8052" y="295275"/>
                    <a:pt x="10998" y="409575"/>
                  </a:cubicBezTo>
                  <a:cubicBezTo>
                    <a:pt x="30048" y="523875"/>
                    <a:pt x="125298" y="685800"/>
                    <a:pt x="125298" y="685800"/>
                  </a:cubicBezTo>
                  <a:lnTo>
                    <a:pt x="125298" y="685800"/>
                  </a:lnTo>
                  <a:lnTo>
                    <a:pt x="125298" y="6858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Isosceles Triangle 243"/>
            <p:cNvSpPr/>
            <p:nvPr/>
          </p:nvSpPr>
          <p:spPr>
            <a:xfrm rot="16200000">
              <a:off x="4480133" y="3964348"/>
              <a:ext cx="89601" cy="2212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8" name="Freeform 247"/>
          <p:cNvSpPr/>
          <p:nvPr/>
        </p:nvSpPr>
        <p:spPr>
          <a:xfrm rot="10800000">
            <a:off x="2787994" y="5157192"/>
            <a:ext cx="3260170" cy="689002"/>
          </a:xfrm>
          <a:custGeom>
            <a:avLst/>
            <a:gdLst>
              <a:gd name="connsiteX0" fmla="*/ 1276350 w 1276350"/>
              <a:gd name="connsiteY0" fmla="*/ 0 h 390747"/>
              <a:gd name="connsiteX1" fmla="*/ 1085850 w 1276350"/>
              <a:gd name="connsiteY1" fmla="*/ 152400 h 390747"/>
              <a:gd name="connsiteX2" fmla="*/ 933450 w 1276350"/>
              <a:gd name="connsiteY2" fmla="*/ 352425 h 390747"/>
              <a:gd name="connsiteX3" fmla="*/ 0 w 1276350"/>
              <a:gd name="connsiteY3" fmla="*/ 390525 h 390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6350" h="390747">
                <a:moveTo>
                  <a:pt x="1276350" y="0"/>
                </a:moveTo>
                <a:cubicBezTo>
                  <a:pt x="1209675" y="46831"/>
                  <a:pt x="1143000" y="93663"/>
                  <a:pt x="1085850" y="152400"/>
                </a:cubicBezTo>
                <a:cubicBezTo>
                  <a:pt x="1028700" y="211137"/>
                  <a:pt x="1114425" y="312738"/>
                  <a:pt x="933450" y="352425"/>
                </a:cubicBezTo>
                <a:cubicBezTo>
                  <a:pt x="752475" y="392112"/>
                  <a:pt x="376237" y="391318"/>
                  <a:pt x="0" y="39052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248"/>
          <p:cNvGrpSpPr/>
          <p:nvPr/>
        </p:nvGrpSpPr>
        <p:grpSpPr>
          <a:xfrm rot="11471739">
            <a:off x="3128005" y="4656939"/>
            <a:ext cx="756626" cy="511969"/>
            <a:chOff x="4318201" y="3284984"/>
            <a:chExt cx="217794" cy="735226"/>
          </a:xfrm>
        </p:grpSpPr>
        <p:sp>
          <p:nvSpPr>
            <p:cNvPr id="250" name="Freeform 249"/>
            <p:cNvSpPr/>
            <p:nvPr/>
          </p:nvSpPr>
          <p:spPr>
            <a:xfrm>
              <a:off x="4318201" y="3284984"/>
              <a:ext cx="192623" cy="685799"/>
            </a:xfrm>
            <a:custGeom>
              <a:avLst/>
              <a:gdLst>
                <a:gd name="connsiteX0" fmla="*/ 10998 w 125298"/>
                <a:gd name="connsiteY0" fmla="*/ 0 h 685800"/>
                <a:gd name="connsiteX1" fmla="*/ 10998 w 125298"/>
                <a:gd name="connsiteY1" fmla="*/ 409575 h 685800"/>
                <a:gd name="connsiteX2" fmla="*/ 125298 w 125298"/>
                <a:gd name="connsiteY2" fmla="*/ 685800 h 685800"/>
                <a:gd name="connsiteX3" fmla="*/ 125298 w 125298"/>
                <a:gd name="connsiteY3" fmla="*/ 685800 h 685800"/>
                <a:gd name="connsiteX4" fmla="*/ 125298 w 125298"/>
                <a:gd name="connsiteY4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98" h="685800">
                  <a:moveTo>
                    <a:pt x="10998" y="0"/>
                  </a:moveTo>
                  <a:cubicBezTo>
                    <a:pt x="1473" y="147637"/>
                    <a:pt x="-8052" y="295275"/>
                    <a:pt x="10998" y="409575"/>
                  </a:cubicBezTo>
                  <a:cubicBezTo>
                    <a:pt x="30048" y="523875"/>
                    <a:pt x="125298" y="685800"/>
                    <a:pt x="125298" y="685800"/>
                  </a:cubicBezTo>
                  <a:lnTo>
                    <a:pt x="125298" y="685800"/>
                  </a:lnTo>
                  <a:lnTo>
                    <a:pt x="125298" y="6858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Isosceles Triangle 250"/>
            <p:cNvSpPr/>
            <p:nvPr/>
          </p:nvSpPr>
          <p:spPr>
            <a:xfrm rot="16200000">
              <a:off x="4480133" y="3964348"/>
              <a:ext cx="89601" cy="2212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253"/>
          <p:cNvGrpSpPr/>
          <p:nvPr/>
        </p:nvGrpSpPr>
        <p:grpSpPr>
          <a:xfrm>
            <a:off x="6077109" y="4393906"/>
            <a:ext cx="388652" cy="124421"/>
            <a:chOff x="6664533" y="4735333"/>
            <a:chExt cx="388652" cy="124421"/>
          </a:xfrm>
        </p:grpSpPr>
        <p:sp>
          <p:nvSpPr>
            <p:cNvPr id="252" name="Freeform 251"/>
            <p:cNvSpPr/>
            <p:nvPr/>
          </p:nvSpPr>
          <p:spPr>
            <a:xfrm>
              <a:off x="6691537" y="4735333"/>
              <a:ext cx="361648" cy="104994"/>
            </a:xfrm>
            <a:custGeom>
              <a:avLst/>
              <a:gdLst>
                <a:gd name="connsiteX0" fmla="*/ 1276350 w 1276350"/>
                <a:gd name="connsiteY0" fmla="*/ 0 h 390747"/>
                <a:gd name="connsiteX1" fmla="*/ 1085850 w 1276350"/>
                <a:gd name="connsiteY1" fmla="*/ 152400 h 390747"/>
                <a:gd name="connsiteX2" fmla="*/ 933450 w 1276350"/>
                <a:gd name="connsiteY2" fmla="*/ 352425 h 390747"/>
                <a:gd name="connsiteX3" fmla="*/ 0 w 1276350"/>
                <a:gd name="connsiteY3" fmla="*/ 390525 h 39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350" h="390747">
                  <a:moveTo>
                    <a:pt x="1276350" y="0"/>
                  </a:moveTo>
                  <a:cubicBezTo>
                    <a:pt x="1209675" y="46831"/>
                    <a:pt x="1143000" y="93663"/>
                    <a:pt x="1085850" y="152400"/>
                  </a:cubicBezTo>
                  <a:cubicBezTo>
                    <a:pt x="1028700" y="211137"/>
                    <a:pt x="1114425" y="312738"/>
                    <a:pt x="933450" y="352425"/>
                  </a:cubicBezTo>
                  <a:cubicBezTo>
                    <a:pt x="752475" y="392112"/>
                    <a:pt x="376237" y="391318"/>
                    <a:pt x="0" y="39052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6664533" y="4805748"/>
              <a:ext cx="54006" cy="540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5" name="Straight Connector 254"/>
          <p:cNvCxnSpPr/>
          <p:nvPr/>
        </p:nvCxnSpPr>
        <p:spPr>
          <a:xfrm flipV="1">
            <a:off x="6062301" y="1811942"/>
            <a:ext cx="0" cy="40329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256"/>
          <p:cNvGrpSpPr/>
          <p:nvPr/>
        </p:nvGrpSpPr>
        <p:grpSpPr>
          <a:xfrm rot="10800000">
            <a:off x="4748766" y="4723843"/>
            <a:ext cx="1291844" cy="425278"/>
            <a:chOff x="4165982" y="2888940"/>
            <a:chExt cx="1291844" cy="425278"/>
          </a:xfrm>
        </p:grpSpPr>
        <p:sp>
          <p:nvSpPr>
            <p:cNvPr id="262" name="Freeform 261"/>
            <p:cNvSpPr/>
            <p:nvPr/>
          </p:nvSpPr>
          <p:spPr>
            <a:xfrm>
              <a:off x="4181475" y="2888940"/>
              <a:ext cx="1276351" cy="390748"/>
            </a:xfrm>
            <a:custGeom>
              <a:avLst/>
              <a:gdLst>
                <a:gd name="connsiteX0" fmla="*/ 1276350 w 1276350"/>
                <a:gd name="connsiteY0" fmla="*/ 0 h 390747"/>
                <a:gd name="connsiteX1" fmla="*/ 1085850 w 1276350"/>
                <a:gd name="connsiteY1" fmla="*/ 152400 h 390747"/>
                <a:gd name="connsiteX2" fmla="*/ 933450 w 1276350"/>
                <a:gd name="connsiteY2" fmla="*/ 352425 h 390747"/>
                <a:gd name="connsiteX3" fmla="*/ 0 w 1276350"/>
                <a:gd name="connsiteY3" fmla="*/ 390525 h 39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350" h="390747">
                  <a:moveTo>
                    <a:pt x="1276350" y="0"/>
                  </a:moveTo>
                  <a:cubicBezTo>
                    <a:pt x="1209675" y="46831"/>
                    <a:pt x="1143000" y="93663"/>
                    <a:pt x="1085850" y="152400"/>
                  </a:cubicBezTo>
                  <a:cubicBezTo>
                    <a:pt x="1028700" y="211137"/>
                    <a:pt x="1114425" y="312738"/>
                    <a:pt x="933450" y="352425"/>
                  </a:cubicBezTo>
                  <a:cubicBezTo>
                    <a:pt x="752475" y="392112"/>
                    <a:pt x="376237" y="391318"/>
                    <a:pt x="0" y="39052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4165982" y="3248980"/>
              <a:ext cx="54006" cy="540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Isosceles Triangle 260"/>
            <p:cNvSpPr/>
            <p:nvPr/>
          </p:nvSpPr>
          <p:spPr>
            <a:xfrm rot="5400000">
              <a:off x="4825937" y="3226729"/>
              <a:ext cx="93971" cy="81008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4" name="Isosceles Triangle 263"/>
          <p:cNvSpPr/>
          <p:nvPr/>
        </p:nvSpPr>
        <p:spPr>
          <a:xfrm>
            <a:off x="5872610" y="5517856"/>
            <a:ext cx="379382" cy="327037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1" name="Group 269"/>
          <p:cNvGrpSpPr/>
          <p:nvPr/>
        </p:nvGrpSpPr>
        <p:grpSpPr>
          <a:xfrm rot="11471739" flipH="1">
            <a:off x="5574514" y="4853063"/>
            <a:ext cx="997800" cy="383258"/>
            <a:chOff x="4318201" y="3284985"/>
            <a:chExt cx="226326" cy="733075"/>
          </a:xfrm>
        </p:grpSpPr>
        <p:sp>
          <p:nvSpPr>
            <p:cNvPr id="271" name="Freeform 270"/>
            <p:cNvSpPr/>
            <p:nvPr/>
          </p:nvSpPr>
          <p:spPr>
            <a:xfrm>
              <a:off x="4318201" y="3284985"/>
              <a:ext cx="205946" cy="685798"/>
            </a:xfrm>
            <a:custGeom>
              <a:avLst/>
              <a:gdLst>
                <a:gd name="connsiteX0" fmla="*/ 10998 w 125298"/>
                <a:gd name="connsiteY0" fmla="*/ 0 h 685800"/>
                <a:gd name="connsiteX1" fmla="*/ 10998 w 125298"/>
                <a:gd name="connsiteY1" fmla="*/ 409575 h 685800"/>
                <a:gd name="connsiteX2" fmla="*/ 125298 w 125298"/>
                <a:gd name="connsiteY2" fmla="*/ 685800 h 685800"/>
                <a:gd name="connsiteX3" fmla="*/ 125298 w 125298"/>
                <a:gd name="connsiteY3" fmla="*/ 685800 h 685800"/>
                <a:gd name="connsiteX4" fmla="*/ 125298 w 125298"/>
                <a:gd name="connsiteY4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98" h="685800">
                  <a:moveTo>
                    <a:pt x="10998" y="0"/>
                  </a:moveTo>
                  <a:cubicBezTo>
                    <a:pt x="1473" y="147637"/>
                    <a:pt x="-8052" y="295275"/>
                    <a:pt x="10998" y="409575"/>
                  </a:cubicBezTo>
                  <a:cubicBezTo>
                    <a:pt x="30048" y="523875"/>
                    <a:pt x="125298" y="685800"/>
                    <a:pt x="125298" y="685800"/>
                  </a:cubicBezTo>
                  <a:lnTo>
                    <a:pt x="125298" y="685800"/>
                  </a:lnTo>
                  <a:lnTo>
                    <a:pt x="125298" y="6858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Isosceles Triangle 271"/>
            <p:cNvSpPr/>
            <p:nvPr/>
          </p:nvSpPr>
          <p:spPr>
            <a:xfrm rot="16200000">
              <a:off x="4473433" y="3946967"/>
              <a:ext cx="116213" cy="2597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35"/>
          <p:cNvGrpSpPr/>
          <p:nvPr/>
        </p:nvGrpSpPr>
        <p:grpSpPr>
          <a:xfrm>
            <a:off x="6516217" y="4977172"/>
            <a:ext cx="370461" cy="358952"/>
            <a:chOff x="6634650" y="5554706"/>
            <a:chExt cx="370461" cy="357426"/>
          </a:xfrm>
        </p:grpSpPr>
        <p:sp>
          <p:nvSpPr>
            <p:cNvPr id="275" name="Oval 274"/>
            <p:cNvSpPr/>
            <p:nvPr/>
          </p:nvSpPr>
          <p:spPr>
            <a:xfrm rot="10800000">
              <a:off x="6634650" y="5554706"/>
              <a:ext cx="370461" cy="3574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6679654" y="5631144"/>
              <a:ext cx="2790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D</a:t>
              </a:r>
              <a:endParaRPr lang="en-US" sz="1000" dirty="0"/>
            </a:p>
          </p:txBody>
        </p:sp>
      </p:grpSp>
      <p:sp>
        <p:nvSpPr>
          <p:cNvPr id="276" name="Isosceles Triangle 275"/>
          <p:cNvSpPr/>
          <p:nvPr/>
        </p:nvSpPr>
        <p:spPr>
          <a:xfrm rot="14938970">
            <a:off x="6427525" y="5292225"/>
            <a:ext cx="104679" cy="7788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 rot="8100000" flipV="1">
            <a:off x="6148354" y="5596108"/>
            <a:ext cx="100239" cy="1002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TextBox 310"/>
          <p:cNvSpPr txBox="1"/>
          <p:nvPr/>
        </p:nvSpPr>
        <p:spPr>
          <a:xfrm>
            <a:off x="5922785" y="5608117"/>
            <a:ext cx="2790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00" dirty="0" smtClean="0"/>
              <a:t>Ω</a:t>
            </a:r>
            <a:endParaRPr lang="en-US" sz="1000" dirty="0"/>
          </a:p>
        </p:txBody>
      </p:sp>
      <p:sp>
        <p:nvSpPr>
          <p:cNvPr id="312" name="TextBox 311"/>
          <p:cNvSpPr txBox="1"/>
          <p:nvPr/>
        </p:nvSpPr>
        <p:spPr>
          <a:xfrm>
            <a:off x="6804248" y="4977172"/>
            <a:ext cx="14620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:  </a:t>
            </a:r>
            <a:r>
              <a:rPr lang="en-US" sz="1000" b="1" dirty="0" smtClean="0"/>
              <a:t>Divides</a:t>
            </a:r>
            <a:r>
              <a:rPr lang="en-US" sz="1000" dirty="0" smtClean="0"/>
              <a:t> final output by all codon cell inputs</a:t>
            </a:r>
            <a:endParaRPr lang="en-US" sz="1000" dirty="0"/>
          </a:p>
        </p:txBody>
      </p:sp>
      <p:sp>
        <p:nvSpPr>
          <p:cNvPr id="313" name="TextBox 312"/>
          <p:cNvSpPr txBox="1"/>
          <p:nvPr/>
        </p:nvSpPr>
        <p:spPr>
          <a:xfrm>
            <a:off x="6233080" y="5708144"/>
            <a:ext cx="16420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:  </a:t>
            </a:r>
            <a:r>
              <a:rPr lang="en-US" sz="1000" b="1" dirty="0" smtClean="0"/>
              <a:t>Outputs</a:t>
            </a:r>
            <a:r>
              <a:rPr lang="en-US" sz="1000" dirty="0" smtClean="0"/>
              <a:t> and stores memory during recoding and recall</a:t>
            </a:r>
            <a:endParaRPr lang="en-US" sz="1000" dirty="0"/>
          </a:p>
        </p:txBody>
      </p:sp>
      <p:sp>
        <p:nvSpPr>
          <p:cNvPr id="40" name="Freeform 39"/>
          <p:cNvSpPr/>
          <p:nvPr/>
        </p:nvSpPr>
        <p:spPr>
          <a:xfrm>
            <a:off x="6060813" y="5340731"/>
            <a:ext cx="371475" cy="636270"/>
          </a:xfrm>
          <a:custGeom>
            <a:avLst/>
            <a:gdLst>
              <a:gd name="connsiteX0" fmla="*/ 0 w 371475"/>
              <a:gd name="connsiteY0" fmla="*/ 466725 h 600869"/>
              <a:gd name="connsiteX1" fmla="*/ 200025 w 371475"/>
              <a:gd name="connsiteY1" fmla="*/ 571500 h 600869"/>
              <a:gd name="connsiteX2" fmla="*/ 371475 w 371475"/>
              <a:gd name="connsiteY2" fmla="*/ 0 h 60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475" h="600869">
                <a:moveTo>
                  <a:pt x="0" y="466725"/>
                </a:moveTo>
                <a:cubicBezTo>
                  <a:pt x="69056" y="558006"/>
                  <a:pt x="138113" y="649288"/>
                  <a:pt x="200025" y="571500"/>
                </a:cubicBezTo>
                <a:cubicBezTo>
                  <a:pt x="261938" y="493713"/>
                  <a:pt x="316706" y="246856"/>
                  <a:pt x="371475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96"/>
          <p:cNvGrpSpPr/>
          <p:nvPr/>
        </p:nvGrpSpPr>
        <p:grpSpPr>
          <a:xfrm>
            <a:off x="3002708" y="3908271"/>
            <a:ext cx="279031" cy="879123"/>
            <a:chOff x="3085689" y="2816312"/>
            <a:chExt cx="279031" cy="1380372"/>
          </a:xfrm>
        </p:grpSpPr>
        <p:cxnSp>
          <p:nvCxnSpPr>
            <p:cNvPr id="98" name="Straight Connector 97"/>
            <p:cNvCxnSpPr/>
            <p:nvPr/>
          </p:nvCxnSpPr>
          <p:spPr>
            <a:xfrm flipV="1">
              <a:off x="3224925" y="2816312"/>
              <a:ext cx="0" cy="13803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Diamond 98"/>
            <p:cNvSpPr/>
            <p:nvPr/>
          </p:nvSpPr>
          <p:spPr>
            <a:xfrm>
              <a:off x="3108378" y="3232735"/>
              <a:ext cx="216024" cy="366076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085689" y="3232735"/>
              <a:ext cx="2790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G</a:t>
              </a:r>
              <a:endParaRPr lang="en-US" sz="1000" dirty="0"/>
            </a:p>
          </p:txBody>
        </p:sp>
      </p:grpSp>
      <p:grpSp>
        <p:nvGrpSpPr>
          <p:cNvPr id="24" name="Group 103"/>
          <p:cNvGrpSpPr/>
          <p:nvPr/>
        </p:nvGrpSpPr>
        <p:grpSpPr>
          <a:xfrm>
            <a:off x="2724137" y="4393906"/>
            <a:ext cx="388652" cy="124421"/>
            <a:chOff x="6664533" y="4735333"/>
            <a:chExt cx="388652" cy="124421"/>
          </a:xfrm>
        </p:grpSpPr>
        <p:sp>
          <p:nvSpPr>
            <p:cNvPr id="105" name="Freeform 104"/>
            <p:cNvSpPr/>
            <p:nvPr/>
          </p:nvSpPr>
          <p:spPr>
            <a:xfrm>
              <a:off x="6691537" y="4735333"/>
              <a:ext cx="361648" cy="104994"/>
            </a:xfrm>
            <a:custGeom>
              <a:avLst/>
              <a:gdLst>
                <a:gd name="connsiteX0" fmla="*/ 1276350 w 1276350"/>
                <a:gd name="connsiteY0" fmla="*/ 0 h 390747"/>
                <a:gd name="connsiteX1" fmla="*/ 1085850 w 1276350"/>
                <a:gd name="connsiteY1" fmla="*/ 152400 h 390747"/>
                <a:gd name="connsiteX2" fmla="*/ 933450 w 1276350"/>
                <a:gd name="connsiteY2" fmla="*/ 352425 h 390747"/>
                <a:gd name="connsiteX3" fmla="*/ 0 w 1276350"/>
                <a:gd name="connsiteY3" fmla="*/ 390525 h 39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350" h="390747">
                  <a:moveTo>
                    <a:pt x="1276350" y="0"/>
                  </a:moveTo>
                  <a:cubicBezTo>
                    <a:pt x="1209675" y="46831"/>
                    <a:pt x="1143000" y="93663"/>
                    <a:pt x="1085850" y="152400"/>
                  </a:cubicBezTo>
                  <a:cubicBezTo>
                    <a:pt x="1028700" y="211137"/>
                    <a:pt x="1114425" y="312738"/>
                    <a:pt x="933450" y="352425"/>
                  </a:cubicBezTo>
                  <a:cubicBezTo>
                    <a:pt x="752475" y="392112"/>
                    <a:pt x="376237" y="391318"/>
                    <a:pt x="0" y="39052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6664533" y="4805748"/>
              <a:ext cx="54006" cy="540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1" name="Oval 190"/>
          <p:cNvSpPr/>
          <p:nvPr/>
        </p:nvSpPr>
        <p:spPr>
          <a:xfrm>
            <a:off x="5973202" y="2869281"/>
            <a:ext cx="180020" cy="1800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392538" y="4664486"/>
            <a:ext cx="365834" cy="1717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5449021" y="4648422"/>
            <a:ext cx="2790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</a:t>
            </a:r>
            <a:endParaRPr lang="en-US" sz="1000" dirty="0"/>
          </a:p>
        </p:txBody>
      </p:sp>
      <p:sp>
        <p:nvSpPr>
          <p:cNvPr id="110" name="Freeform 109"/>
          <p:cNvSpPr/>
          <p:nvPr/>
        </p:nvSpPr>
        <p:spPr>
          <a:xfrm rot="10800000">
            <a:off x="4780469" y="4147778"/>
            <a:ext cx="1654216" cy="966812"/>
          </a:xfrm>
          <a:custGeom>
            <a:avLst/>
            <a:gdLst>
              <a:gd name="connsiteX0" fmla="*/ 1276350 w 1276350"/>
              <a:gd name="connsiteY0" fmla="*/ 0 h 390747"/>
              <a:gd name="connsiteX1" fmla="*/ 1085850 w 1276350"/>
              <a:gd name="connsiteY1" fmla="*/ 152400 h 390747"/>
              <a:gd name="connsiteX2" fmla="*/ 933450 w 1276350"/>
              <a:gd name="connsiteY2" fmla="*/ 352425 h 390747"/>
              <a:gd name="connsiteX3" fmla="*/ 0 w 1276350"/>
              <a:gd name="connsiteY3" fmla="*/ 390525 h 390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6350" h="390747">
                <a:moveTo>
                  <a:pt x="1276350" y="0"/>
                </a:moveTo>
                <a:cubicBezTo>
                  <a:pt x="1209675" y="46831"/>
                  <a:pt x="1143000" y="93663"/>
                  <a:pt x="1085850" y="152400"/>
                </a:cubicBezTo>
                <a:cubicBezTo>
                  <a:pt x="1028700" y="211137"/>
                  <a:pt x="1114425" y="312738"/>
                  <a:pt x="933450" y="352425"/>
                </a:cubicBezTo>
                <a:cubicBezTo>
                  <a:pt x="752475" y="392112"/>
                  <a:pt x="376237" y="391318"/>
                  <a:pt x="0" y="39052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Isosceles Triangle 110"/>
          <p:cNvSpPr/>
          <p:nvPr/>
        </p:nvSpPr>
        <p:spPr>
          <a:xfrm rot="16200000">
            <a:off x="6357972" y="4093714"/>
            <a:ext cx="96742" cy="8339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067668" y="4542984"/>
            <a:ext cx="388188" cy="1854903"/>
          </a:xfrm>
          <a:custGeom>
            <a:avLst/>
            <a:gdLst>
              <a:gd name="connsiteX0" fmla="*/ 0 w 388188"/>
              <a:gd name="connsiteY0" fmla="*/ 1316047 h 1854903"/>
              <a:gd name="connsiteX1" fmla="*/ 120770 w 388188"/>
              <a:gd name="connsiteY1" fmla="*/ 1807752 h 1854903"/>
              <a:gd name="connsiteX2" fmla="*/ 241539 w 388188"/>
              <a:gd name="connsiteY2" fmla="*/ 280877 h 1854903"/>
              <a:gd name="connsiteX3" fmla="*/ 388188 w 388188"/>
              <a:gd name="connsiteY3" fmla="*/ 4831 h 185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188" h="1854903">
                <a:moveTo>
                  <a:pt x="0" y="1316047"/>
                </a:moveTo>
                <a:cubicBezTo>
                  <a:pt x="40257" y="1648163"/>
                  <a:pt x="80514" y="1980280"/>
                  <a:pt x="120770" y="1807752"/>
                </a:cubicBezTo>
                <a:cubicBezTo>
                  <a:pt x="161026" y="1635224"/>
                  <a:pt x="196969" y="581364"/>
                  <a:pt x="241539" y="280877"/>
                </a:cubicBezTo>
                <a:cubicBezTo>
                  <a:pt x="286109" y="-19610"/>
                  <a:pt x="337148" y="-7390"/>
                  <a:pt x="388188" y="483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Isosceles Triangle 115"/>
          <p:cNvSpPr/>
          <p:nvPr/>
        </p:nvSpPr>
        <p:spPr>
          <a:xfrm rot="16200000">
            <a:off x="6357972" y="4525762"/>
            <a:ext cx="96742" cy="8339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/>
          <p:nvPr/>
        </p:nvCxnSpPr>
        <p:spPr>
          <a:xfrm flipH="1">
            <a:off x="866301" y="4630993"/>
            <a:ext cx="1836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117"/>
          <p:cNvGrpSpPr/>
          <p:nvPr/>
        </p:nvGrpSpPr>
        <p:grpSpPr>
          <a:xfrm rot="10800000">
            <a:off x="1380332" y="4117136"/>
            <a:ext cx="1291843" cy="513857"/>
            <a:chOff x="4165982" y="2888940"/>
            <a:chExt cx="1291843" cy="513857"/>
          </a:xfrm>
        </p:grpSpPr>
        <p:grpSp>
          <p:nvGrpSpPr>
            <p:cNvPr id="26" name="Group 118"/>
            <p:cNvGrpSpPr/>
            <p:nvPr/>
          </p:nvGrpSpPr>
          <p:grpSpPr>
            <a:xfrm>
              <a:off x="4165982" y="2888940"/>
              <a:ext cx="1291843" cy="462755"/>
              <a:chOff x="4165982" y="2888940"/>
              <a:chExt cx="1291843" cy="462755"/>
            </a:xfrm>
          </p:grpSpPr>
          <p:grpSp>
            <p:nvGrpSpPr>
              <p:cNvPr id="27" name="Group 120"/>
              <p:cNvGrpSpPr/>
              <p:nvPr/>
            </p:nvGrpSpPr>
            <p:grpSpPr>
              <a:xfrm>
                <a:off x="4181475" y="2888940"/>
                <a:ext cx="1276350" cy="462755"/>
                <a:chOff x="4181475" y="2888940"/>
                <a:chExt cx="1276350" cy="462755"/>
              </a:xfrm>
            </p:grpSpPr>
            <p:sp>
              <p:nvSpPr>
                <p:cNvPr id="124" name="Freeform 123"/>
                <p:cNvSpPr/>
                <p:nvPr/>
              </p:nvSpPr>
              <p:spPr>
                <a:xfrm>
                  <a:off x="4181475" y="2888940"/>
                  <a:ext cx="1276350" cy="390747"/>
                </a:xfrm>
                <a:custGeom>
                  <a:avLst/>
                  <a:gdLst>
                    <a:gd name="connsiteX0" fmla="*/ 1276350 w 1276350"/>
                    <a:gd name="connsiteY0" fmla="*/ 0 h 390747"/>
                    <a:gd name="connsiteX1" fmla="*/ 1085850 w 1276350"/>
                    <a:gd name="connsiteY1" fmla="*/ 152400 h 390747"/>
                    <a:gd name="connsiteX2" fmla="*/ 933450 w 1276350"/>
                    <a:gd name="connsiteY2" fmla="*/ 352425 h 390747"/>
                    <a:gd name="connsiteX3" fmla="*/ 0 w 1276350"/>
                    <a:gd name="connsiteY3" fmla="*/ 390525 h 390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76350" h="390747">
                      <a:moveTo>
                        <a:pt x="1276350" y="0"/>
                      </a:moveTo>
                      <a:cubicBezTo>
                        <a:pt x="1209675" y="46831"/>
                        <a:pt x="1143000" y="93663"/>
                        <a:pt x="1085850" y="152400"/>
                      </a:cubicBezTo>
                      <a:cubicBezTo>
                        <a:pt x="1028700" y="211137"/>
                        <a:pt x="1114425" y="312738"/>
                        <a:pt x="933450" y="352425"/>
                      </a:cubicBezTo>
                      <a:cubicBezTo>
                        <a:pt x="752475" y="392112"/>
                        <a:pt x="376237" y="391318"/>
                        <a:pt x="0" y="390525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4572000" y="3207679"/>
                  <a:ext cx="324036" cy="14401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2" name="Oval 121"/>
              <p:cNvSpPr/>
              <p:nvPr/>
            </p:nvSpPr>
            <p:spPr>
              <a:xfrm>
                <a:off x="4165982" y="3248980"/>
                <a:ext cx="54006" cy="540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Isosceles Triangle 122"/>
              <p:cNvSpPr/>
              <p:nvPr/>
            </p:nvSpPr>
            <p:spPr>
              <a:xfrm rot="5400000">
                <a:off x="4889554" y="3219458"/>
                <a:ext cx="93971" cy="8100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0" name="TextBox 119"/>
            <p:cNvSpPr txBox="1"/>
            <p:nvPr/>
          </p:nvSpPr>
          <p:spPr>
            <a:xfrm>
              <a:off x="4594502" y="3156576"/>
              <a:ext cx="2790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S</a:t>
              </a:r>
              <a:endParaRPr lang="en-US" sz="1000" dirty="0"/>
            </a:p>
          </p:txBody>
        </p:sp>
      </p:grpSp>
      <p:grpSp>
        <p:nvGrpSpPr>
          <p:cNvPr id="28" name="Group 125"/>
          <p:cNvGrpSpPr/>
          <p:nvPr/>
        </p:nvGrpSpPr>
        <p:grpSpPr>
          <a:xfrm rot="11471739" flipH="1">
            <a:off x="2466709" y="3942475"/>
            <a:ext cx="554422" cy="746040"/>
            <a:chOff x="4318201" y="3284984"/>
            <a:chExt cx="217794" cy="735226"/>
          </a:xfrm>
        </p:grpSpPr>
        <p:sp>
          <p:nvSpPr>
            <p:cNvPr id="127" name="Freeform 126"/>
            <p:cNvSpPr/>
            <p:nvPr/>
          </p:nvSpPr>
          <p:spPr>
            <a:xfrm>
              <a:off x="4318201" y="3284984"/>
              <a:ext cx="192623" cy="685799"/>
            </a:xfrm>
            <a:custGeom>
              <a:avLst/>
              <a:gdLst>
                <a:gd name="connsiteX0" fmla="*/ 10998 w 125298"/>
                <a:gd name="connsiteY0" fmla="*/ 0 h 685800"/>
                <a:gd name="connsiteX1" fmla="*/ 10998 w 125298"/>
                <a:gd name="connsiteY1" fmla="*/ 409575 h 685800"/>
                <a:gd name="connsiteX2" fmla="*/ 125298 w 125298"/>
                <a:gd name="connsiteY2" fmla="*/ 685800 h 685800"/>
                <a:gd name="connsiteX3" fmla="*/ 125298 w 125298"/>
                <a:gd name="connsiteY3" fmla="*/ 685800 h 685800"/>
                <a:gd name="connsiteX4" fmla="*/ 125298 w 125298"/>
                <a:gd name="connsiteY4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98" h="685800">
                  <a:moveTo>
                    <a:pt x="10998" y="0"/>
                  </a:moveTo>
                  <a:cubicBezTo>
                    <a:pt x="1473" y="147637"/>
                    <a:pt x="-8052" y="295275"/>
                    <a:pt x="10998" y="409575"/>
                  </a:cubicBezTo>
                  <a:cubicBezTo>
                    <a:pt x="30048" y="523875"/>
                    <a:pt x="125298" y="685800"/>
                    <a:pt x="125298" y="685800"/>
                  </a:cubicBezTo>
                  <a:lnTo>
                    <a:pt x="125298" y="685800"/>
                  </a:lnTo>
                  <a:lnTo>
                    <a:pt x="125298" y="6858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Isosceles Triangle 127"/>
            <p:cNvSpPr/>
            <p:nvPr/>
          </p:nvSpPr>
          <p:spPr>
            <a:xfrm rot="16200000">
              <a:off x="4480133" y="3964348"/>
              <a:ext cx="89601" cy="2212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-36512" y="4618873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Raw input of some form ???</a:t>
            </a:r>
            <a:endParaRPr lang="en-US" sz="1200" dirty="0"/>
          </a:p>
        </p:txBody>
      </p:sp>
      <p:sp>
        <p:nvSpPr>
          <p:cNvPr id="140" name="TextBox 139"/>
          <p:cNvSpPr txBox="1"/>
          <p:nvPr/>
        </p:nvSpPr>
        <p:spPr>
          <a:xfrm>
            <a:off x="146705" y="2634588"/>
            <a:ext cx="24672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Inhibitory cells Types:</a:t>
            </a:r>
          </a:p>
          <a:p>
            <a:endParaRPr lang="en-US" sz="1200" dirty="0" smtClean="0"/>
          </a:p>
          <a:p>
            <a:r>
              <a:rPr lang="en-US" sz="1200" b="1" dirty="0" smtClean="0"/>
              <a:t>S</a:t>
            </a:r>
            <a:r>
              <a:rPr lang="en-US" sz="1200" dirty="0"/>
              <a:t>: Substractive</a:t>
            </a:r>
            <a:endParaRPr lang="en-US" sz="1200" dirty="0" smtClean="0"/>
          </a:p>
          <a:p>
            <a:r>
              <a:rPr lang="en-US" sz="1200" b="1" dirty="0" smtClean="0"/>
              <a:t>G</a:t>
            </a:r>
            <a:r>
              <a:rPr lang="en-US" sz="1200" dirty="0" smtClean="0"/>
              <a:t>: Substractive</a:t>
            </a:r>
          </a:p>
          <a:p>
            <a:r>
              <a:rPr lang="en-US" sz="1200" b="1" dirty="0" smtClean="0"/>
              <a:t>D</a:t>
            </a:r>
            <a:r>
              <a:rPr lang="en-US" sz="1200" dirty="0" smtClean="0"/>
              <a:t>: Divisive</a:t>
            </a:r>
            <a:endParaRPr lang="en-US" sz="1200" dirty="0"/>
          </a:p>
        </p:txBody>
      </p:sp>
      <p:sp>
        <p:nvSpPr>
          <p:cNvPr id="95" name="Freeform 94"/>
          <p:cNvSpPr/>
          <p:nvPr/>
        </p:nvSpPr>
        <p:spPr>
          <a:xfrm rot="2151242" flipH="1">
            <a:off x="6312140" y="5216831"/>
            <a:ext cx="259645" cy="553123"/>
          </a:xfrm>
          <a:custGeom>
            <a:avLst/>
            <a:gdLst>
              <a:gd name="connsiteX0" fmla="*/ 10998 w 125298"/>
              <a:gd name="connsiteY0" fmla="*/ 0 h 685800"/>
              <a:gd name="connsiteX1" fmla="*/ 10998 w 125298"/>
              <a:gd name="connsiteY1" fmla="*/ 409575 h 685800"/>
              <a:gd name="connsiteX2" fmla="*/ 125298 w 125298"/>
              <a:gd name="connsiteY2" fmla="*/ 685800 h 685800"/>
              <a:gd name="connsiteX3" fmla="*/ 125298 w 125298"/>
              <a:gd name="connsiteY3" fmla="*/ 685800 h 685800"/>
              <a:gd name="connsiteX4" fmla="*/ 125298 w 125298"/>
              <a:gd name="connsiteY4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298" h="685800">
                <a:moveTo>
                  <a:pt x="10998" y="0"/>
                </a:moveTo>
                <a:cubicBezTo>
                  <a:pt x="1473" y="147637"/>
                  <a:pt x="-8052" y="295275"/>
                  <a:pt x="10998" y="409575"/>
                </a:cubicBezTo>
                <a:cubicBezTo>
                  <a:pt x="30048" y="523875"/>
                  <a:pt x="125298" y="685800"/>
                  <a:pt x="125298" y="685800"/>
                </a:cubicBezTo>
                <a:lnTo>
                  <a:pt x="125298" y="685800"/>
                </a:lnTo>
                <a:lnTo>
                  <a:pt x="125298" y="685800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71500" y="1052736"/>
            <a:ext cx="61206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An attempt at translating between the </a:t>
            </a:r>
            <a:r>
              <a:rPr lang="en-US" sz="1600" dirty="0" err="1" smtClean="0"/>
              <a:t>Hebb</a:t>
            </a:r>
            <a:r>
              <a:rPr lang="en-US" sz="1600" dirty="0" smtClean="0"/>
              <a:t>-Marr model and the Mc</a:t>
            </a:r>
            <a:r>
              <a:rPr lang="pt-BR" sz="1600" dirty="0" smtClean="0"/>
              <a:t>Naughton-Morris model...</a:t>
            </a:r>
            <a:endParaRPr lang="en-US" sz="1600" dirty="0" smtClean="0"/>
          </a:p>
        </p:txBody>
      </p: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2761"/>
          <a:stretch>
            <a:fillRect/>
          </a:stretch>
        </p:blipFill>
        <p:spPr bwMode="auto">
          <a:xfrm>
            <a:off x="3815916" y="5301208"/>
            <a:ext cx="1378509" cy="18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2761"/>
          <a:stretch>
            <a:fillRect/>
          </a:stretch>
        </p:blipFill>
        <p:spPr bwMode="auto">
          <a:xfrm>
            <a:off x="6660232" y="2636912"/>
            <a:ext cx="1378509" cy="18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7" name="Straight Arrow Connector 106"/>
          <p:cNvCxnSpPr/>
          <p:nvPr/>
        </p:nvCxnSpPr>
        <p:spPr>
          <a:xfrm>
            <a:off x="3959932" y="5265204"/>
            <a:ext cx="1259748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6696236" y="2852936"/>
            <a:ext cx="1259748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8244408" y="2370946"/>
            <a:ext cx="936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Input from another </a:t>
            </a:r>
            <a:r>
              <a:rPr lang="en-US" sz="1000" dirty="0" err="1" smtClean="0"/>
              <a:t>codon</a:t>
            </a:r>
            <a:r>
              <a:rPr lang="en-US" sz="1000" dirty="0" smtClean="0"/>
              <a:t> cell</a:t>
            </a:r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974364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/>
          <p:cNvCxnSpPr/>
          <p:nvPr/>
        </p:nvCxnSpPr>
        <p:spPr>
          <a:xfrm flipV="1">
            <a:off x="2702505" y="1811942"/>
            <a:ext cx="0" cy="47481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endCxn id="191" idx="2"/>
          </p:cNvCxnSpPr>
          <p:nvPr/>
        </p:nvCxnSpPr>
        <p:spPr>
          <a:xfrm flipH="1">
            <a:off x="5973202" y="2959291"/>
            <a:ext cx="31707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866301" y="5303671"/>
            <a:ext cx="1836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90600"/>
          </a:xfrm>
          <a:solidFill>
            <a:srgbClr val="CCCCFF">
              <a:alpha val="25098"/>
            </a:srgbClr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Associative Memory</a:t>
            </a:r>
            <a:br>
              <a:rPr lang="en-US" sz="4000" dirty="0" smtClean="0"/>
            </a:br>
            <a:r>
              <a:rPr lang="en-US" sz="2000" dirty="0" smtClean="0"/>
              <a:t>The “Complete” </a:t>
            </a:r>
            <a:r>
              <a:rPr lang="en-US" sz="2000" dirty="0" err="1" smtClean="0"/>
              <a:t>Hebb</a:t>
            </a:r>
            <a:r>
              <a:rPr lang="en-US" sz="2000" dirty="0" smtClean="0"/>
              <a:t>-Marr Model</a:t>
            </a:r>
            <a:endParaRPr lang="en-US" sz="2000" dirty="0"/>
          </a:p>
        </p:txBody>
      </p:sp>
      <p:sp>
        <p:nvSpPr>
          <p:cNvPr id="227" name="Oval 226"/>
          <p:cNvSpPr/>
          <p:nvPr/>
        </p:nvSpPr>
        <p:spPr>
          <a:xfrm>
            <a:off x="2321361" y="5844892"/>
            <a:ext cx="787162" cy="7871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54902" y="6038418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Codon </a:t>
            </a:r>
          </a:p>
          <a:p>
            <a:pPr algn="ctr"/>
            <a:r>
              <a:rPr lang="en-US" sz="1000" dirty="0" smtClean="0"/>
              <a:t>Cell</a:t>
            </a:r>
            <a:endParaRPr lang="en-US" sz="1000" dirty="0"/>
          </a:p>
        </p:txBody>
      </p:sp>
      <p:sp>
        <p:nvSpPr>
          <p:cNvPr id="114" name="TextBox 113"/>
          <p:cNvSpPr txBox="1"/>
          <p:nvPr/>
        </p:nvSpPr>
        <p:spPr>
          <a:xfrm>
            <a:off x="3072518" y="6115362"/>
            <a:ext cx="22840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:  </a:t>
            </a:r>
            <a:r>
              <a:rPr lang="en-US" sz="1000" b="1" dirty="0" smtClean="0"/>
              <a:t>Encodes</a:t>
            </a:r>
            <a:r>
              <a:rPr lang="en-US" sz="1000" dirty="0" smtClean="0"/>
              <a:t> input relationship and (to my understanding) may be used to separate input patterns</a:t>
            </a:r>
            <a:endParaRPr lang="en-US" sz="1000" dirty="0"/>
          </a:p>
        </p:txBody>
      </p:sp>
      <p:sp>
        <p:nvSpPr>
          <p:cNvPr id="115" name="TextBox 114"/>
          <p:cNvSpPr txBox="1"/>
          <p:nvPr/>
        </p:nvSpPr>
        <p:spPr>
          <a:xfrm>
            <a:off x="3148863" y="1988840"/>
            <a:ext cx="24672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Assumptions: </a:t>
            </a:r>
          </a:p>
          <a:p>
            <a:endParaRPr lang="en-US" sz="1400" b="1" dirty="0" smtClean="0"/>
          </a:p>
          <a:p>
            <a:pPr marL="228600" indent="-228600">
              <a:buAutoNum type="arabicParenR"/>
            </a:pPr>
            <a:r>
              <a:rPr lang="en-US" sz="1200" dirty="0" smtClean="0"/>
              <a:t>inhibition applied to dendrite will be subtractive</a:t>
            </a:r>
          </a:p>
          <a:p>
            <a:pPr marL="228600" indent="-228600">
              <a:buAutoNum type="arabicParenR"/>
            </a:pPr>
            <a:endParaRPr lang="en-US" sz="1200" dirty="0" smtClean="0"/>
          </a:p>
          <a:p>
            <a:r>
              <a:rPr lang="en-US" sz="1200" dirty="0" smtClean="0"/>
              <a:t>2) Inhibition applied to soma will be capable of performing division</a:t>
            </a:r>
            <a:endParaRPr lang="en-US" sz="1200" dirty="0"/>
          </a:p>
        </p:txBody>
      </p:sp>
      <p:grpSp>
        <p:nvGrpSpPr>
          <p:cNvPr id="3" name="Group 15"/>
          <p:cNvGrpSpPr/>
          <p:nvPr/>
        </p:nvGrpSpPr>
        <p:grpSpPr>
          <a:xfrm>
            <a:off x="6064672" y="2959646"/>
            <a:ext cx="1291843" cy="513857"/>
            <a:chOff x="4165982" y="2888940"/>
            <a:chExt cx="1291843" cy="513857"/>
          </a:xfrm>
        </p:grpSpPr>
        <p:grpSp>
          <p:nvGrpSpPr>
            <p:cNvPr id="4" name="Group 14"/>
            <p:cNvGrpSpPr/>
            <p:nvPr/>
          </p:nvGrpSpPr>
          <p:grpSpPr>
            <a:xfrm>
              <a:off x="4165982" y="2888940"/>
              <a:ext cx="1291843" cy="462755"/>
              <a:chOff x="4165982" y="2888940"/>
              <a:chExt cx="1291843" cy="462755"/>
            </a:xfrm>
          </p:grpSpPr>
          <p:grpSp>
            <p:nvGrpSpPr>
              <p:cNvPr id="7" name="Group 11"/>
              <p:cNvGrpSpPr/>
              <p:nvPr/>
            </p:nvGrpSpPr>
            <p:grpSpPr>
              <a:xfrm>
                <a:off x="4181475" y="2888940"/>
                <a:ext cx="1276350" cy="462755"/>
                <a:chOff x="4181475" y="2888940"/>
                <a:chExt cx="1276350" cy="462755"/>
              </a:xfrm>
            </p:grpSpPr>
            <p:sp>
              <p:nvSpPr>
                <p:cNvPr id="11" name="Freeform 10"/>
                <p:cNvSpPr/>
                <p:nvPr/>
              </p:nvSpPr>
              <p:spPr>
                <a:xfrm>
                  <a:off x="4181475" y="2888940"/>
                  <a:ext cx="1276350" cy="390747"/>
                </a:xfrm>
                <a:custGeom>
                  <a:avLst/>
                  <a:gdLst>
                    <a:gd name="connsiteX0" fmla="*/ 1276350 w 1276350"/>
                    <a:gd name="connsiteY0" fmla="*/ 0 h 390747"/>
                    <a:gd name="connsiteX1" fmla="*/ 1085850 w 1276350"/>
                    <a:gd name="connsiteY1" fmla="*/ 152400 h 390747"/>
                    <a:gd name="connsiteX2" fmla="*/ 933450 w 1276350"/>
                    <a:gd name="connsiteY2" fmla="*/ 352425 h 390747"/>
                    <a:gd name="connsiteX3" fmla="*/ 0 w 1276350"/>
                    <a:gd name="connsiteY3" fmla="*/ 390525 h 390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76350" h="390747">
                      <a:moveTo>
                        <a:pt x="1276350" y="0"/>
                      </a:moveTo>
                      <a:cubicBezTo>
                        <a:pt x="1209675" y="46831"/>
                        <a:pt x="1143000" y="93663"/>
                        <a:pt x="1085850" y="152400"/>
                      </a:cubicBezTo>
                      <a:cubicBezTo>
                        <a:pt x="1028700" y="211137"/>
                        <a:pt x="1114425" y="312738"/>
                        <a:pt x="933450" y="352425"/>
                      </a:cubicBezTo>
                      <a:cubicBezTo>
                        <a:pt x="752475" y="392112"/>
                        <a:pt x="376237" y="391318"/>
                        <a:pt x="0" y="390525"/>
                      </a:cubicBezTo>
                    </a:path>
                  </a:pathLst>
                </a:custGeom>
                <a:noFill/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4572000" y="3207679"/>
                  <a:ext cx="324036" cy="14401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Oval 12"/>
              <p:cNvSpPr/>
              <p:nvPr/>
            </p:nvSpPr>
            <p:spPr>
              <a:xfrm>
                <a:off x="4165982" y="3248980"/>
                <a:ext cx="54006" cy="540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rot="5400000">
                <a:off x="4889554" y="3219458"/>
                <a:ext cx="93971" cy="8100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9" name="TextBox 128"/>
            <p:cNvSpPr txBox="1"/>
            <p:nvPr/>
          </p:nvSpPr>
          <p:spPr>
            <a:xfrm>
              <a:off x="4594502" y="3156576"/>
              <a:ext cx="2790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S</a:t>
              </a:r>
              <a:endParaRPr lang="en-US" sz="1000" dirty="0"/>
            </a:p>
          </p:txBody>
        </p:sp>
      </p:grpSp>
      <p:grpSp>
        <p:nvGrpSpPr>
          <p:cNvPr id="9" name="Group 130"/>
          <p:cNvGrpSpPr/>
          <p:nvPr/>
        </p:nvGrpSpPr>
        <p:grpSpPr>
          <a:xfrm rot="10800000">
            <a:off x="1380332" y="4789814"/>
            <a:ext cx="1291843" cy="513857"/>
            <a:chOff x="4165982" y="2888940"/>
            <a:chExt cx="1291843" cy="513857"/>
          </a:xfrm>
        </p:grpSpPr>
        <p:grpSp>
          <p:nvGrpSpPr>
            <p:cNvPr id="10" name="Group 131"/>
            <p:cNvGrpSpPr/>
            <p:nvPr/>
          </p:nvGrpSpPr>
          <p:grpSpPr>
            <a:xfrm>
              <a:off x="4165982" y="2888940"/>
              <a:ext cx="1291843" cy="462755"/>
              <a:chOff x="4165982" y="2888940"/>
              <a:chExt cx="1291843" cy="462755"/>
            </a:xfrm>
          </p:grpSpPr>
          <p:grpSp>
            <p:nvGrpSpPr>
              <p:cNvPr id="12" name="Group 133"/>
              <p:cNvGrpSpPr/>
              <p:nvPr/>
            </p:nvGrpSpPr>
            <p:grpSpPr>
              <a:xfrm>
                <a:off x="4181475" y="2888940"/>
                <a:ext cx="1276350" cy="462755"/>
                <a:chOff x="4181475" y="2888940"/>
                <a:chExt cx="1276350" cy="462755"/>
              </a:xfrm>
            </p:grpSpPr>
            <p:sp>
              <p:nvSpPr>
                <p:cNvPr id="137" name="Freeform 136"/>
                <p:cNvSpPr/>
                <p:nvPr/>
              </p:nvSpPr>
              <p:spPr>
                <a:xfrm>
                  <a:off x="4181475" y="2888940"/>
                  <a:ext cx="1276350" cy="390747"/>
                </a:xfrm>
                <a:custGeom>
                  <a:avLst/>
                  <a:gdLst>
                    <a:gd name="connsiteX0" fmla="*/ 1276350 w 1276350"/>
                    <a:gd name="connsiteY0" fmla="*/ 0 h 390747"/>
                    <a:gd name="connsiteX1" fmla="*/ 1085850 w 1276350"/>
                    <a:gd name="connsiteY1" fmla="*/ 152400 h 390747"/>
                    <a:gd name="connsiteX2" fmla="*/ 933450 w 1276350"/>
                    <a:gd name="connsiteY2" fmla="*/ 352425 h 390747"/>
                    <a:gd name="connsiteX3" fmla="*/ 0 w 1276350"/>
                    <a:gd name="connsiteY3" fmla="*/ 390525 h 390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76350" h="390747">
                      <a:moveTo>
                        <a:pt x="1276350" y="0"/>
                      </a:moveTo>
                      <a:cubicBezTo>
                        <a:pt x="1209675" y="46831"/>
                        <a:pt x="1143000" y="93663"/>
                        <a:pt x="1085850" y="152400"/>
                      </a:cubicBezTo>
                      <a:cubicBezTo>
                        <a:pt x="1028700" y="211137"/>
                        <a:pt x="1114425" y="312738"/>
                        <a:pt x="933450" y="352425"/>
                      </a:cubicBezTo>
                      <a:cubicBezTo>
                        <a:pt x="752475" y="392112"/>
                        <a:pt x="376237" y="391318"/>
                        <a:pt x="0" y="390525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>
                  <a:off x="4572000" y="3207679"/>
                  <a:ext cx="324036" cy="14401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5" name="Oval 134"/>
              <p:cNvSpPr/>
              <p:nvPr/>
            </p:nvSpPr>
            <p:spPr>
              <a:xfrm>
                <a:off x="4165982" y="3248980"/>
                <a:ext cx="54006" cy="540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Isosceles Triangle 135"/>
              <p:cNvSpPr/>
              <p:nvPr/>
            </p:nvSpPr>
            <p:spPr>
              <a:xfrm rot="5400000">
                <a:off x="4889554" y="3219458"/>
                <a:ext cx="93971" cy="8100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3" name="TextBox 132"/>
            <p:cNvSpPr txBox="1"/>
            <p:nvPr/>
          </p:nvSpPr>
          <p:spPr>
            <a:xfrm>
              <a:off x="4594502" y="3156576"/>
              <a:ext cx="2790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S</a:t>
              </a:r>
              <a:endParaRPr lang="en-US" sz="1000" dirty="0"/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6821771" y="3247678"/>
            <a:ext cx="21067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:   </a:t>
            </a:r>
            <a:r>
              <a:rPr lang="en-US" sz="1000" b="1" dirty="0" smtClean="0"/>
              <a:t>Subtracts</a:t>
            </a:r>
            <a:r>
              <a:rPr lang="en-US" sz="1000" dirty="0" smtClean="0"/>
              <a:t> “un-modifiable” excitatory component of the input</a:t>
            </a:r>
            <a:endParaRPr lang="en-US" sz="1000" dirty="0"/>
          </a:p>
        </p:txBody>
      </p:sp>
      <p:grpSp>
        <p:nvGrpSpPr>
          <p:cNvPr id="15" name="Group 231"/>
          <p:cNvGrpSpPr/>
          <p:nvPr/>
        </p:nvGrpSpPr>
        <p:grpSpPr>
          <a:xfrm>
            <a:off x="6373647" y="3895749"/>
            <a:ext cx="279031" cy="891646"/>
            <a:chOff x="3103656" y="2796650"/>
            <a:chExt cx="279031" cy="1400035"/>
          </a:xfrm>
        </p:grpSpPr>
        <p:cxnSp>
          <p:nvCxnSpPr>
            <p:cNvPr id="233" name="Straight Connector 232"/>
            <p:cNvCxnSpPr/>
            <p:nvPr/>
          </p:nvCxnSpPr>
          <p:spPr>
            <a:xfrm flipV="1">
              <a:off x="3224925" y="2796650"/>
              <a:ext cx="0" cy="140003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Diamond 233"/>
            <p:cNvSpPr/>
            <p:nvPr/>
          </p:nvSpPr>
          <p:spPr>
            <a:xfrm>
              <a:off x="3126345" y="3232735"/>
              <a:ext cx="216024" cy="366076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3103656" y="3232735"/>
              <a:ext cx="2790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G</a:t>
              </a:r>
              <a:endParaRPr lang="en-US" sz="1000" dirty="0"/>
            </a:p>
          </p:txBody>
        </p:sp>
      </p:grpSp>
      <p:sp>
        <p:nvSpPr>
          <p:cNvPr id="236" name="TextBox 235"/>
          <p:cNvSpPr txBox="1"/>
          <p:nvPr/>
        </p:nvSpPr>
        <p:spPr>
          <a:xfrm>
            <a:off x="6549503" y="4147778"/>
            <a:ext cx="2149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:   </a:t>
            </a:r>
            <a:r>
              <a:rPr lang="en-US" sz="1000" dirty="0"/>
              <a:t> </a:t>
            </a:r>
            <a:r>
              <a:rPr lang="en-US" sz="1000" b="1" dirty="0"/>
              <a:t>Subtracts</a:t>
            </a:r>
            <a:r>
              <a:rPr lang="en-US" sz="1000" dirty="0"/>
              <a:t> </a:t>
            </a:r>
            <a:r>
              <a:rPr lang="en-US" sz="1000" dirty="0" smtClean="0"/>
              <a:t>(normalize to) number of inputs</a:t>
            </a:r>
            <a:endParaRPr lang="en-US" sz="1000" dirty="0"/>
          </a:p>
        </p:txBody>
      </p:sp>
      <p:grpSp>
        <p:nvGrpSpPr>
          <p:cNvPr id="16" name="Group 30"/>
          <p:cNvGrpSpPr/>
          <p:nvPr/>
        </p:nvGrpSpPr>
        <p:grpSpPr>
          <a:xfrm>
            <a:off x="6221568" y="2961541"/>
            <a:ext cx="213118" cy="1030951"/>
            <a:chOff x="4322878" y="2890835"/>
            <a:chExt cx="213118" cy="1030951"/>
          </a:xfrm>
        </p:grpSpPr>
        <p:sp>
          <p:nvSpPr>
            <p:cNvPr id="30" name="Freeform 29"/>
            <p:cNvSpPr/>
            <p:nvPr/>
          </p:nvSpPr>
          <p:spPr>
            <a:xfrm>
              <a:off x="4322878" y="2890835"/>
              <a:ext cx="125297" cy="982579"/>
            </a:xfrm>
            <a:custGeom>
              <a:avLst/>
              <a:gdLst>
                <a:gd name="connsiteX0" fmla="*/ 10998 w 125298"/>
                <a:gd name="connsiteY0" fmla="*/ 0 h 685800"/>
                <a:gd name="connsiteX1" fmla="*/ 10998 w 125298"/>
                <a:gd name="connsiteY1" fmla="*/ 409575 h 685800"/>
                <a:gd name="connsiteX2" fmla="*/ 125298 w 125298"/>
                <a:gd name="connsiteY2" fmla="*/ 685800 h 685800"/>
                <a:gd name="connsiteX3" fmla="*/ 125298 w 125298"/>
                <a:gd name="connsiteY3" fmla="*/ 685800 h 685800"/>
                <a:gd name="connsiteX4" fmla="*/ 125298 w 125298"/>
                <a:gd name="connsiteY4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98" h="685800">
                  <a:moveTo>
                    <a:pt x="10998" y="0"/>
                  </a:moveTo>
                  <a:cubicBezTo>
                    <a:pt x="1473" y="147637"/>
                    <a:pt x="-8052" y="295275"/>
                    <a:pt x="10998" y="409575"/>
                  </a:cubicBezTo>
                  <a:cubicBezTo>
                    <a:pt x="30048" y="523875"/>
                    <a:pt x="125298" y="685800"/>
                    <a:pt x="125298" y="685800"/>
                  </a:cubicBezTo>
                  <a:lnTo>
                    <a:pt x="125298" y="685800"/>
                  </a:lnTo>
                  <a:lnTo>
                    <a:pt x="125298" y="6858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Isosceles Triangle 237"/>
            <p:cNvSpPr/>
            <p:nvPr/>
          </p:nvSpPr>
          <p:spPr>
            <a:xfrm rot="16200000">
              <a:off x="4445928" y="3831718"/>
              <a:ext cx="96742" cy="8339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241"/>
          <p:cNvGrpSpPr/>
          <p:nvPr/>
        </p:nvGrpSpPr>
        <p:grpSpPr>
          <a:xfrm rot="11471739" flipH="1">
            <a:off x="2466709" y="4615153"/>
            <a:ext cx="554422" cy="746040"/>
            <a:chOff x="4318201" y="3284984"/>
            <a:chExt cx="217794" cy="735226"/>
          </a:xfrm>
        </p:grpSpPr>
        <p:sp>
          <p:nvSpPr>
            <p:cNvPr id="243" name="Freeform 242"/>
            <p:cNvSpPr/>
            <p:nvPr/>
          </p:nvSpPr>
          <p:spPr>
            <a:xfrm>
              <a:off x="4318201" y="3284984"/>
              <a:ext cx="192623" cy="685799"/>
            </a:xfrm>
            <a:custGeom>
              <a:avLst/>
              <a:gdLst>
                <a:gd name="connsiteX0" fmla="*/ 10998 w 125298"/>
                <a:gd name="connsiteY0" fmla="*/ 0 h 685800"/>
                <a:gd name="connsiteX1" fmla="*/ 10998 w 125298"/>
                <a:gd name="connsiteY1" fmla="*/ 409575 h 685800"/>
                <a:gd name="connsiteX2" fmla="*/ 125298 w 125298"/>
                <a:gd name="connsiteY2" fmla="*/ 685800 h 685800"/>
                <a:gd name="connsiteX3" fmla="*/ 125298 w 125298"/>
                <a:gd name="connsiteY3" fmla="*/ 685800 h 685800"/>
                <a:gd name="connsiteX4" fmla="*/ 125298 w 125298"/>
                <a:gd name="connsiteY4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98" h="685800">
                  <a:moveTo>
                    <a:pt x="10998" y="0"/>
                  </a:moveTo>
                  <a:cubicBezTo>
                    <a:pt x="1473" y="147637"/>
                    <a:pt x="-8052" y="295275"/>
                    <a:pt x="10998" y="409575"/>
                  </a:cubicBezTo>
                  <a:cubicBezTo>
                    <a:pt x="30048" y="523875"/>
                    <a:pt x="125298" y="685800"/>
                    <a:pt x="125298" y="685800"/>
                  </a:cubicBezTo>
                  <a:lnTo>
                    <a:pt x="125298" y="685800"/>
                  </a:lnTo>
                  <a:lnTo>
                    <a:pt x="125298" y="6858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Isosceles Triangle 243"/>
            <p:cNvSpPr/>
            <p:nvPr/>
          </p:nvSpPr>
          <p:spPr>
            <a:xfrm rot="16200000">
              <a:off x="4480133" y="3964348"/>
              <a:ext cx="89601" cy="2212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8" name="Freeform 247"/>
          <p:cNvSpPr/>
          <p:nvPr/>
        </p:nvSpPr>
        <p:spPr>
          <a:xfrm rot="10800000">
            <a:off x="2787994" y="5157192"/>
            <a:ext cx="3260170" cy="689002"/>
          </a:xfrm>
          <a:custGeom>
            <a:avLst/>
            <a:gdLst>
              <a:gd name="connsiteX0" fmla="*/ 1276350 w 1276350"/>
              <a:gd name="connsiteY0" fmla="*/ 0 h 390747"/>
              <a:gd name="connsiteX1" fmla="*/ 1085850 w 1276350"/>
              <a:gd name="connsiteY1" fmla="*/ 152400 h 390747"/>
              <a:gd name="connsiteX2" fmla="*/ 933450 w 1276350"/>
              <a:gd name="connsiteY2" fmla="*/ 352425 h 390747"/>
              <a:gd name="connsiteX3" fmla="*/ 0 w 1276350"/>
              <a:gd name="connsiteY3" fmla="*/ 390525 h 390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6350" h="390747">
                <a:moveTo>
                  <a:pt x="1276350" y="0"/>
                </a:moveTo>
                <a:cubicBezTo>
                  <a:pt x="1209675" y="46831"/>
                  <a:pt x="1143000" y="93663"/>
                  <a:pt x="1085850" y="152400"/>
                </a:cubicBezTo>
                <a:cubicBezTo>
                  <a:pt x="1028700" y="211137"/>
                  <a:pt x="1114425" y="312738"/>
                  <a:pt x="933450" y="352425"/>
                </a:cubicBezTo>
                <a:cubicBezTo>
                  <a:pt x="752475" y="392112"/>
                  <a:pt x="376237" y="391318"/>
                  <a:pt x="0" y="39052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248"/>
          <p:cNvGrpSpPr/>
          <p:nvPr/>
        </p:nvGrpSpPr>
        <p:grpSpPr>
          <a:xfrm rot="11471739">
            <a:off x="3128005" y="4656939"/>
            <a:ext cx="756626" cy="511969"/>
            <a:chOff x="4318201" y="3284984"/>
            <a:chExt cx="217794" cy="735226"/>
          </a:xfrm>
        </p:grpSpPr>
        <p:sp>
          <p:nvSpPr>
            <p:cNvPr id="250" name="Freeform 249"/>
            <p:cNvSpPr/>
            <p:nvPr/>
          </p:nvSpPr>
          <p:spPr>
            <a:xfrm>
              <a:off x="4318201" y="3284984"/>
              <a:ext cx="192623" cy="685799"/>
            </a:xfrm>
            <a:custGeom>
              <a:avLst/>
              <a:gdLst>
                <a:gd name="connsiteX0" fmla="*/ 10998 w 125298"/>
                <a:gd name="connsiteY0" fmla="*/ 0 h 685800"/>
                <a:gd name="connsiteX1" fmla="*/ 10998 w 125298"/>
                <a:gd name="connsiteY1" fmla="*/ 409575 h 685800"/>
                <a:gd name="connsiteX2" fmla="*/ 125298 w 125298"/>
                <a:gd name="connsiteY2" fmla="*/ 685800 h 685800"/>
                <a:gd name="connsiteX3" fmla="*/ 125298 w 125298"/>
                <a:gd name="connsiteY3" fmla="*/ 685800 h 685800"/>
                <a:gd name="connsiteX4" fmla="*/ 125298 w 125298"/>
                <a:gd name="connsiteY4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98" h="685800">
                  <a:moveTo>
                    <a:pt x="10998" y="0"/>
                  </a:moveTo>
                  <a:cubicBezTo>
                    <a:pt x="1473" y="147637"/>
                    <a:pt x="-8052" y="295275"/>
                    <a:pt x="10998" y="409575"/>
                  </a:cubicBezTo>
                  <a:cubicBezTo>
                    <a:pt x="30048" y="523875"/>
                    <a:pt x="125298" y="685800"/>
                    <a:pt x="125298" y="685800"/>
                  </a:cubicBezTo>
                  <a:lnTo>
                    <a:pt x="125298" y="685800"/>
                  </a:lnTo>
                  <a:lnTo>
                    <a:pt x="125298" y="6858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Isosceles Triangle 250"/>
            <p:cNvSpPr/>
            <p:nvPr/>
          </p:nvSpPr>
          <p:spPr>
            <a:xfrm rot="16200000">
              <a:off x="4480133" y="3964348"/>
              <a:ext cx="89601" cy="2212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253"/>
          <p:cNvGrpSpPr/>
          <p:nvPr/>
        </p:nvGrpSpPr>
        <p:grpSpPr>
          <a:xfrm>
            <a:off x="6077109" y="4393906"/>
            <a:ext cx="388652" cy="124421"/>
            <a:chOff x="6664533" y="4735333"/>
            <a:chExt cx="388652" cy="124421"/>
          </a:xfrm>
        </p:grpSpPr>
        <p:sp>
          <p:nvSpPr>
            <p:cNvPr id="252" name="Freeform 251"/>
            <p:cNvSpPr/>
            <p:nvPr/>
          </p:nvSpPr>
          <p:spPr>
            <a:xfrm>
              <a:off x="6691537" y="4735333"/>
              <a:ext cx="361648" cy="104994"/>
            </a:xfrm>
            <a:custGeom>
              <a:avLst/>
              <a:gdLst>
                <a:gd name="connsiteX0" fmla="*/ 1276350 w 1276350"/>
                <a:gd name="connsiteY0" fmla="*/ 0 h 390747"/>
                <a:gd name="connsiteX1" fmla="*/ 1085850 w 1276350"/>
                <a:gd name="connsiteY1" fmla="*/ 152400 h 390747"/>
                <a:gd name="connsiteX2" fmla="*/ 933450 w 1276350"/>
                <a:gd name="connsiteY2" fmla="*/ 352425 h 390747"/>
                <a:gd name="connsiteX3" fmla="*/ 0 w 1276350"/>
                <a:gd name="connsiteY3" fmla="*/ 390525 h 39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350" h="390747">
                  <a:moveTo>
                    <a:pt x="1276350" y="0"/>
                  </a:moveTo>
                  <a:cubicBezTo>
                    <a:pt x="1209675" y="46831"/>
                    <a:pt x="1143000" y="93663"/>
                    <a:pt x="1085850" y="152400"/>
                  </a:cubicBezTo>
                  <a:cubicBezTo>
                    <a:pt x="1028700" y="211137"/>
                    <a:pt x="1114425" y="312738"/>
                    <a:pt x="933450" y="352425"/>
                  </a:cubicBezTo>
                  <a:cubicBezTo>
                    <a:pt x="752475" y="392112"/>
                    <a:pt x="376237" y="391318"/>
                    <a:pt x="0" y="390525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6664533" y="4805748"/>
              <a:ext cx="54006" cy="54006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5" name="Straight Connector 254"/>
          <p:cNvCxnSpPr/>
          <p:nvPr/>
        </p:nvCxnSpPr>
        <p:spPr>
          <a:xfrm flipV="1">
            <a:off x="6062301" y="1811942"/>
            <a:ext cx="0" cy="40329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256"/>
          <p:cNvGrpSpPr/>
          <p:nvPr/>
        </p:nvGrpSpPr>
        <p:grpSpPr>
          <a:xfrm rot="10800000">
            <a:off x="4748766" y="4723843"/>
            <a:ext cx="1291844" cy="425278"/>
            <a:chOff x="4165982" y="2888940"/>
            <a:chExt cx="1291844" cy="425278"/>
          </a:xfrm>
        </p:grpSpPr>
        <p:sp>
          <p:nvSpPr>
            <p:cNvPr id="262" name="Freeform 261"/>
            <p:cNvSpPr/>
            <p:nvPr/>
          </p:nvSpPr>
          <p:spPr>
            <a:xfrm>
              <a:off x="4181475" y="2888940"/>
              <a:ext cx="1276351" cy="390748"/>
            </a:xfrm>
            <a:custGeom>
              <a:avLst/>
              <a:gdLst>
                <a:gd name="connsiteX0" fmla="*/ 1276350 w 1276350"/>
                <a:gd name="connsiteY0" fmla="*/ 0 h 390747"/>
                <a:gd name="connsiteX1" fmla="*/ 1085850 w 1276350"/>
                <a:gd name="connsiteY1" fmla="*/ 152400 h 390747"/>
                <a:gd name="connsiteX2" fmla="*/ 933450 w 1276350"/>
                <a:gd name="connsiteY2" fmla="*/ 352425 h 390747"/>
                <a:gd name="connsiteX3" fmla="*/ 0 w 1276350"/>
                <a:gd name="connsiteY3" fmla="*/ 390525 h 39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350" h="390747">
                  <a:moveTo>
                    <a:pt x="1276350" y="0"/>
                  </a:moveTo>
                  <a:cubicBezTo>
                    <a:pt x="1209675" y="46831"/>
                    <a:pt x="1143000" y="93663"/>
                    <a:pt x="1085850" y="152400"/>
                  </a:cubicBezTo>
                  <a:cubicBezTo>
                    <a:pt x="1028700" y="211137"/>
                    <a:pt x="1114425" y="312738"/>
                    <a:pt x="933450" y="352425"/>
                  </a:cubicBezTo>
                  <a:cubicBezTo>
                    <a:pt x="752475" y="392112"/>
                    <a:pt x="376237" y="391318"/>
                    <a:pt x="0" y="39052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4165982" y="3248980"/>
              <a:ext cx="54006" cy="540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Isosceles Triangle 260"/>
            <p:cNvSpPr/>
            <p:nvPr/>
          </p:nvSpPr>
          <p:spPr>
            <a:xfrm rot="5400000">
              <a:off x="4825937" y="3226729"/>
              <a:ext cx="93971" cy="81008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4" name="Isosceles Triangle 263"/>
          <p:cNvSpPr/>
          <p:nvPr/>
        </p:nvSpPr>
        <p:spPr>
          <a:xfrm>
            <a:off x="5872610" y="5517856"/>
            <a:ext cx="379382" cy="327037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1" name="Group 269"/>
          <p:cNvGrpSpPr/>
          <p:nvPr/>
        </p:nvGrpSpPr>
        <p:grpSpPr>
          <a:xfrm rot="11471739" flipH="1">
            <a:off x="5574514" y="4853063"/>
            <a:ext cx="997800" cy="383258"/>
            <a:chOff x="4318201" y="3284985"/>
            <a:chExt cx="226326" cy="733075"/>
          </a:xfrm>
        </p:grpSpPr>
        <p:sp>
          <p:nvSpPr>
            <p:cNvPr id="271" name="Freeform 270"/>
            <p:cNvSpPr/>
            <p:nvPr/>
          </p:nvSpPr>
          <p:spPr>
            <a:xfrm>
              <a:off x="4318201" y="3284985"/>
              <a:ext cx="205946" cy="685798"/>
            </a:xfrm>
            <a:custGeom>
              <a:avLst/>
              <a:gdLst>
                <a:gd name="connsiteX0" fmla="*/ 10998 w 125298"/>
                <a:gd name="connsiteY0" fmla="*/ 0 h 685800"/>
                <a:gd name="connsiteX1" fmla="*/ 10998 w 125298"/>
                <a:gd name="connsiteY1" fmla="*/ 409575 h 685800"/>
                <a:gd name="connsiteX2" fmla="*/ 125298 w 125298"/>
                <a:gd name="connsiteY2" fmla="*/ 685800 h 685800"/>
                <a:gd name="connsiteX3" fmla="*/ 125298 w 125298"/>
                <a:gd name="connsiteY3" fmla="*/ 685800 h 685800"/>
                <a:gd name="connsiteX4" fmla="*/ 125298 w 125298"/>
                <a:gd name="connsiteY4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98" h="685800">
                  <a:moveTo>
                    <a:pt x="10998" y="0"/>
                  </a:moveTo>
                  <a:cubicBezTo>
                    <a:pt x="1473" y="147637"/>
                    <a:pt x="-8052" y="295275"/>
                    <a:pt x="10998" y="409575"/>
                  </a:cubicBezTo>
                  <a:cubicBezTo>
                    <a:pt x="30048" y="523875"/>
                    <a:pt x="125298" y="685800"/>
                    <a:pt x="125298" y="685800"/>
                  </a:cubicBezTo>
                  <a:lnTo>
                    <a:pt x="125298" y="685800"/>
                  </a:lnTo>
                  <a:lnTo>
                    <a:pt x="125298" y="6858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Isosceles Triangle 271"/>
            <p:cNvSpPr/>
            <p:nvPr/>
          </p:nvSpPr>
          <p:spPr>
            <a:xfrm rot="16200000">
              <a:off x="4473433" y="3946967"/>
              <a:ext cx="116213" cy="2597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35"/>
          <p:cNvGrpSpPr/>
          <p:nvPr/>
        </p:nvGrpSpPr>
        <p:grpSpPr>
          <a:xfrm>
            <a:off x="6516217" y="4977172"/>
            <a:ext cx="370461" cy="358952"/>
            <a:chOff x="6634650" y="5554706"/>
            <a:chExt cx="370461" cy="357426"/>
          </a:xfrm>
        </p:grpSpPr>
        <p:sp>
          <p:nvSpPr>
            <p:cNvPr id="275" name="Oval 274"/>
            <p:cNvSpPr/>
            <p:nvPr/>
          </p:nvSpPr>
          <p:spPr>
            <a:xfrm rot="10800000">
              <a:off x="6634650" y="5554706"/>
              <a:ext cx="370461" cy="3574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6679654" y="5631144"/>
              <a:ext cx="2790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D</a:t>
              </a:r>
              <a:endParaRPr lang="en-US" sz="1000" dirty="0"/>
            </a:p>
          </p:txBody>
        </p:sp>
      </p:grpSp>
      <p:sp>
        <p:nvSpPr>
          <p:cNvPr id="276" name="Isosceles Triangle 275"/>
          <p:cNvSpPr/>
          <p:nvPr/>
        </p:nvSpPr>
        <p:spPr>
          <a:xfrm rot="14938970">
            <a:off x="6427525" y="5292225"/>
            <a:ext cx="104679" cy="7788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TextBox 310"/>
          <p:cNvSpPr txBox="1"/>
          <p:nvPr/>
        </p:nvSpPr>
        <p:spPr>
          <a:xfrm>
            <a:off x="5913149" y="5608117"/>
            <a:ext cx="2790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00" dirty="0" smtClean="0"/>
              <a:t>Ω</a:t>
            </a:r>
            <a:endParaRPr lang="en-US" sz="1000" dirty="0"/>
          </a:p>
        </p:txBody>
      </p:sp>
      <p:sp>
        <p:nvSpPr>
          <p:cNvPr id="312" name="TextBox 311"/>
          <p:cNvSpPr txBox="1"/>
          <p:nvPr/>
        </p:nvSpPr>
        <p:spPr>
          <a:xfrm>
            <a:off x="6804248" y="4977172"/>
            <a:ext cx="14620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:  </a:t>
            </a:r>
            <a:r>
              <a:rPr lang="en-US" sz="1000" b="1" dirty="0" smtClean="0"/>
              <a:t>Divides</a:t>
            </a:r>
            <a:r>
              <a:rPr lang="en-US" sz="1000" dirty="0" smtClean="0"/>
              <a:t> final output by all codon cell inputs</a:t>
            </a:r>
            <a:endParaRPr lang="en-US" sz="1000" dirty="0"/>
          </a:p>
        </p:txBody>
      </p:sp>
      <p:sp>
        <p:nvSpPr>
          <p:cNvPr id="313" name="TextBox 312"/>
          <p:cNvSpPr txBox="1"/>
          <p:nvPr/>
        </p:nvSpPr>
        <p:spPr>
          <a:xfrm>
            <a:off x="6233080" y="5708144"/>
            <a:ext cx="16420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:  </a:t>
            </a:r>
            <a:r>
              <a:rPr lang="en-US" sz="1000" b="1" dirty="0" smtClean="0"/>
              <a:t>Outputs</a:t>
            </a:r>
            <a:r>
              <a:rPr lang="en-US" sz="1000" dirty="0" smtClean="0"/>
              <a:t> and stores memory during recoding and recall</a:t>
            </a:r>
            <a:endParaRPr lang="en-US" sz="1000" dirty="0"/>
          </a:p>
        </p:txBody>
      </p:sp>
      <p:sp>
        <p:nvSpPr>
          <p:cNvPr id="40" name="Freeform 39"/>
          <p:cNvSpPr/>
          <p:nvPr/>
        </p:nvSpPr>
        <p:spPr>
          <a:xfrm>
            <a:off x="6060813" y="5340731"/>
            <a:ext cx="371475" cy="636270"/>
          </a:xfrm>
          <a:custGeom>
            <a:avLst/>
            <a:gdLst>
              <a:gd name="connsiteX0" fmla="*/ 0 w 371475"/>
              <a:gd name="connsiteY0" fmla="*/ 466725 h 600869"/>
              <a:gd name="connsiteX1" fmla="*/ 200025 w 371475"/>
              <a:gd name="connsiteY1" fmla="*/ 571500 h 600869"/>
              <a:gd name="connsiteX2" fmla="*/ 371475 w 371475"/>
              <a:gd name="connsiteY2" fmla="*/ 0 h 60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475" h="600869">
                <a:moveTo>
                  <a:pt x="0" y="466725"/>
                </a:moveTo>
                <a:cubicBezTo>
                  <a:pt x="69056" y="558006"/>
                  <a:pt x="138113" y="649288"/>
                  <a:pt x="200025" y="571500"/>
                </a:cubicBezTo>
                <a:cubicBezTo>
                  <a:pt x="261938" y="493713"/>
                  <a:pt x="316706" y="246856"/>
                  <a:pt x="371475" y="0"/>
                </a:cubicBezTo>
              </a:path>
            </a:pathLst>
          </a:cu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96"/>
          <p:cNvGrpSpPr/>
          <p:nvPr/>
        </p:nvGrpSpPr>
        <p:grpSpPr>
          <a:xfrm>
            <a:off x="3002708" y="3908271"/>
            <a:ext cx="279031" cy="879123"/>
            <a:chOff x="3085689" y="2816312"/>
            <a:chExt cx="279031" cy="1380372"/>
          </a:xfrm>
        </p:grpSpPr>
        <p:cxnSp>
          <p:nvCxnSpPr>
            <p:cNvPr id="98" name="Straight Connector 97"/>
            <p:cNvCxnSpPr/>
            <p:nvPr/>
          </p:nvCxnSpPr>
          <p:spPr>
            <a:xfrm flipV="1">
              <a:off x="3224925" y="2816312"/>
              <a:ext cx="0" cy="13803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Diamond 98"/>
            <p:cNvSpPr/>
            <p:nvPr/>
          </p:nvSpPr>
          <p:spPr>
            <a:xfrm>
              <a:off x="3108378" y="3232735"/>
              <a:ext cx="216024" cy="366076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085689" y="3232735"/>
              <a:ext cx="2790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G</a:t>
              </a:r>
              <a:endParaRPr lang="en-US" sz="1000" dirty="0"/>
            </a:p>
          </p:txBody>
        </p:sp>
      </p:grpSp>
      <p:grpSp>
        <p:nvGrpSpPr>
          <p:cNvPr id="24" name="Group 103"/>
          <p:cNvGrpSpPr/>
          <p:nvPr/>
        </p:nvGrpSpPr>
        <p:grpSpPr>
          <a:xfrm>
            <a:off x="2724137" y="4393906"/>
            <a:ext cx="388652" cy="124421"/>
            <a:chOff x="6664533" y="4735333"/>
            <a:chExt cx="388652" cy="124421"/>
          </a:xfrm>
        </p:grpSpPr>
        <p:sp>
          <p:nvSpPr>
            <p:cNvPr id="105" name="Freeform 104"/>
            <p:cNvSpPr/>
            <p:nvPr/>
          </p:nvSpPr>
          <p:spPr>
            <a:xfrm>
              <a:off x="6691537" y="4735333"/>
              <a:ext cx="361648" cy="104994"/>
            </a:xfrm>
            <a:custGeom>
              <a:avLst/>
              <a:gdLst>
                <a:gd name="connsiteX0" fmla="*/ 1276350 w 1276350"/>
                <a:gd name="connsiteY0" fmla="*/ 0 h 390747"/>
                <a:gd name="connsiteX1" fmla="*/ 1085850 w 1276350"/>
                <a:gd name="connsiteY1" fmla="*/ 152400 h 390747"/>
                <a:gd name="connsiteX2" fmla="*/ 933450 w 1276350"/>
                <a:gd name="connsiteY2" fmla="*/ 352425 h 390747"/>
                <a:gd name="connsiteX3" fmla="*/ 0 w 1276350"/>
                <a:gd name="connsiteY3" fmla="*/ 390525 h 39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350" h="390747">
                  <a:moveTo>
                    <a:pt x="1276350" y="0"/>
                  </a:moveTo>
                  <a:cubicBezTo>
                    <a:pt x="1209675" y="46831"/>
                    <a:pt x="1143000" y="93663"/>
                    <a:pt x="1085850" y="152400"/>
                  </a:cubicBezTo>
                  <a:cubicBezTo>
                    <a:pt x="1028700" y="211137"/>
                    <a:pt x="1114425" y="312738"/>
                    <a:pt x="933450" y="352425"/>
                  </a:cubicBezTo>
                  <a:cubicBezTo>
                    <a:pt x="752475" y="392112"/>
                    <a:pt x="376237" y="391318"/>
                    <a:pt x="0" y="39052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6664533" y="4805748"/>
              <a:ext cx="54006" cy="540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1" name="Oval 190"/>
          <p:cNvSpPr/>
          <p:nvPr/>
        </p:nvSpPr>
        <p:spPr>
          <a:xfrm>
            <a:off x="5973202" y="2869281"/>
            <a:ext cx="180020" cy="1800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392538" y="4664486"/>
            <a:ext cx="365834" cy="1717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5449021" y="4648422"/>
            <a:ext cx="2790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</a:t>
            </a:r>
            <a:endParaRPr lang="en-US" sz="1000" dirty="0"/>
          </a:p>
        </p:txBody>
      </p:sp>
      <p:sp>
        <p:nvSpPr>
          <p:cNvPr id="110" name="Freeform 109"/>
          <p:cNvSpPr/>
          <p:nvPr/>
        </p:nvSpPr>
        <p:spPr>
          <a:xfrm rot="10800000">
            <a:off x="4780469" y="4147778"/>
            <a:ext cx="1654216" cy="966812"/>
          </a:xfrm>
          <a:custGeom>
            <a:avLst/>
            <a:gdLst>
              <a:gd name="connsiteX0" fmla="*/ 1276350 w 1276350"/>
              <a:gd name="connsiteY0" fmla="*/ 0 h 390747"/>
              <a:gd name="connsiteX1" fmla="*/ 1085850 w 1276350"/>
              <a:gd name="connsiteY1" fmla="*/ 152400 h 390747"/>
              <a:gd name="connsiteX2" fmla="*/ 933450 w 1276350"/>
              <a:gd name="connsiteY2" fmla="*/ 352425 h 390747"/>
              <a:gd name="connsiteX3" fmla="*/ 0 w 1276350"/>
              <a:gd name="connsiteY3" fmla="*/ 390525 h 390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6350" h="390747">
                <a:moveTo>
                  <a:pt x="1276350" y="0"/>
                </a:moveTo>
                <a:cubicBezTo>
                  <a:pt x="1209675" y="46831"/>
                  <a:pt x="1143000" y="93663"/>
                  <a:pt x="1085850" y="152400"/>
                </a:cubicBezTo>
                <a:cubicBezTo>
                  <a:pt x="1028700" y="211137"/>
                  <a:pt x="1114425" y="312738"/>
                  <a:pt x="933450" y="352425"/>
                </a:cubicBezTo>
                <a:cubicBezTo>
                  <a:pt x="752475" y="392112"/>
                  <a:pt x="376237" y="391318"/>
                  <a:pt x="0" y="39052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Isosceles Triangle 110"/>
          <p:cNvSpPr/>
          <p:nvPr/>
        </p:nvSpPr>
        <p:spPr>
          <a:xfrm rot="16200000">
            <a:off x="6357972" y="4093714"/>
            <a:ext cx="96742" cy="8339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067668" y="4542984"/>
            <a:ext cx="388188" cy="1854903"/>
          </a:xfrm>
          <a:custGeom>
            <a:avLst/>
            <a:gdLst>
              <a:gd name="connsiteX0" fmla="*/ 0 w 388188"/>
              <a:gd name="connsiteY0" fmla="*/ 1316047 h 1854903"/>
              <a:gd name="connsiteX1" fmla="*/ 120770 w 388188"/>
              <a:gd name="connsiteY1" fmla="*/ 1807752 h 1854903"/>
              <a:gd name="connsiteX2" fmla="*/ 241539 w 388188"/>
              <a:gd name="connsiteY2" fmla="*/ 280877 h 1854903"/>
              <a:gd name="connsiteX3" fmla="*/ 388188 w 388188"/>
              <a:gd name="connsiteY3" fmla="*/ 4831 h 185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188" h="1854903">
                <a:moveTo>
                  <a:pt x="0" y="1316047"/>
                </a:moveTo>
                <a:cubicBezTo>
                  <a:pt x="40257" y="1648163"/>
                  <a:pt x="80514" y="1980280"/>
                  <a:pt x="120770" y="1807752"/>
                </a:cubicBezTo>
                <a:cubicBezTo>
                  <a:pt x="161026" y="1635224"/>
                  <a:pt x="196969" y="581364"/>
                  <a:pt x="241539" y="280877"/>
                </a:cubicBezTo>
                <a:cubicBezTo>
                  <a:pt x="286109" y="-19610"/>
                  <a:pt x="337148" y="-7390"/>
                  <a:pt x="388188" y="4831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Isosceles Triangle 115"/>
          <p:cNvSpPr/>
          <p:nvPr/>
        </p:nvSpPr>
        <p:spPr>
          <a:xfrm rot="16200000">
            <a:off x="6357972" y="4525762"/>
            <a:ext cx="96742" cy="8339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/>
          <p:nvPr/>
        </p:nvCxnSpPr>
        <p:spPr>
          <a:xfrm flipH="1">
            <a:off x="866301" y="4630993"/>
            <a:ext cx="1836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117"/>
          <p:cNvGrpSpPr/>
          <p:nvPr/>
        </p:nvGrpSpPr>
        <p:grpSpPr>
          <a:xfrm rot="10800000">
            <a:off x="1380332" y="4117136"/>
            <a:ext cx="1291843" cy="513857"/>
            <a:chOff x="4165982" y="2888940"/>
            <a:chExt cx="1291843" cy="513857"/>
          </a:xfrm>
        </p:grpSpPr>
        <p:grpSp>
          <p:nvGrpSpPr>
            <p:cNvPr id="26" name="Group 118"/>
            <p:cNvGrpSpPr/>
            <p:nvPr/>
          </p:nvGrpSpPr>
          <p:grpSpPr>
            <a:xfrm>
              <a:off x="4165982" y="2888940"/>
              <a:ext cx="1291843" cy="462755"/>
              <a:chOff x="4165982" y="2888940"/>
              <a:chExt cx="1291843" cy="462755"/>
            </a:xfrm>
          </p:grpSpPr>
          <p:grpSp>
            <p:nvGrpSpPr>
              <p:cNvPr id="27" name="Group 120"/>
              <p:cNvGrpSpPr/>
              <p:nvPr/>
            </p:nvGrpSpPr>
            <p:grpSpPr>
              <a:xfrm>
                <a:off x="4181475" y="2888940"/>
                <a:ext cx="1276350" cy="462755"/>
                <a:chOff x="4181475" y="2888940"/>
                <a:chExt cx="1276350" cy="462755"/>
              </a:xfrm>
            </p:grpSpPr>
            <p:sp>
              <p:nvSpPr>
                <p:cNvPr id="124" name="Freeform 123"/>
                <p:cNvSpPr/>
                <p:nvPr/>
              </p:nvSpPr>
              <p:spPr>
                <a:xfrm>
                  <a:off x="4181475" y="2888940"/>
                  <a:ext cx="1276350" cy="390747"/>
                </a:xfrm>
                <a:custGeom>
                  <a:avLst/>
                  <a:gdLst>
                    <a:gd name="connsiteX0" fmla="*/ 1276350 w 1276350"/>
                    <a:gd name="connsiteY0" fmla="*/ 0 h 390747"/>
                    <a:gd name="connsiteX1" fmla="*/ 1085850 w 1276350"/>
                    <a:gd name="connsiteY1" fmla="*/ 152400 h 390747"/>
                    <a:gd name="connsiteX2" fmla="*/ 933450 w 1276350"/>
                    <a:gd name="connsiteY2" fmla="*/ 352425 h 390747"/>
                    <a:gd name="connsiteX3" fmla="*/ 0 w 1276350"/>
                    <a:gd name="connsiteY3" fmla="*/ 390525 h 390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76350" h="390747">
                      <a:moveTo>
                        <a:pt x="1276350" y="0"/>
                      </a:moveTo>
                      <a:cubicBezTo>
                        <a:pt x="1209675" y="46831"/>
                        <a:pt x="1143000" y="93663"/>
                        <a:pt x="1085850" y="152400"/>
                      </a:cubicBezTo>
                      <a:cubicBezTo>
                        <a:pt x="1028700" y="211137"/>
                        <a:pt x="1114425" y="312738"/>
                        <a:pt x="933450" y="352425"/>
                      </a:cubicBezTo>
                      <a:cubicBezTo>
                        <a:pt x="752475" y="392112"/>
                        <a:pt x="376237" y="391318"/>
                        <a:pt x="0" y="390525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4572000" y="3207679"/>
                  <a:ext cx="324036" cy="14401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2" name="Oval 121"/>
              <p:cNvSpPr/>
              <p:nvPr/>
            </p:nvSpPr>
            <p:spPr>
              <a:xfrm>
                <a:off x="4165982" y="3248980"/>
                <a:ext cx="54006" cy="540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Isosceles Triangle 122"/>
              <p:cNvSpPr/>
              <p:nvPr/>
            </p:nvSpPr>
            <p:spPr>
              <a:xfrm rot="5400000">
                <a:off x="4889554" y="3219458"/>
                <a:ext cx="93971" cy="8100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0" name="TextBox 119"/>
            <p:cNvSpPr txBox="1"/>
            <p:nvPr/>
          </p:nvSpPr>
          <p:spPr>
            <a:xfrm>
              <a:off x="4594502" y="3156576"/>
              <a:ext cx="2790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S</a:t>
              </a:r>
              <a:endParaRPr lang="en-US" sz="1000" dirty="0"/>
            </a:p>
          </p:txBody>
        </p:sp>
      </p:grpSp>
      <p:grpSp>
        <p:nvGrpSpPr>
          <p:cNvPr id="28" name="Group 125"/>
          <p:cNvGrpSpPr/>
          <p:nvPr/>
        </p:nvGrpSpPr>
        <p:grpSpPr>
          <a:xfrm rot="11471739" flipH="1">
            <a:off x="2466709" y="3942475"/>
            <a:ext cx="554422" cy="746040"/>
            <a:chOff x="4318201" y="3284984"/>
            <a:chExt cx="217794" cy="735226"/>
          </a:xfrm>
        </p:grpSpPr>
        <p:sp>
          <p:nvSpPr>
            <p:cNvPr id="127" name="Freeform 126"/>
            <p:cNvSpPr/>
            <p:nvPr/>
          </p:nvSpPr>
          <p:spPr>
            <a:xfrm>
              <a:off x="4318201" y="3284984"/>
              <a:ext cx="192623" cy="685799"/>
            </a:xfrm>
            <a:custGeom>
              <a:avLst/>
              <a:gdLst>
                <a:gd name="connsiteX0" fmla="*/ 10998 w 125298"/>
                <a:gd name="connsiteY0" fmla="*/ 0 h 685800"/>
                <a:gd name="connsiteX1" fmla="*/ 10998 w 125298"/>
                <a:gd name="connsiteY1" fmla="*/ 409575 h 685800"/>
                <a:gd name="connsiteX2" fmla="*/ 125298 w 125298"/>
                <a:gd name="connsiteY2" fmla="*/ 685800 h 685800"/>
                <a:gd name="connsiteX3" fmla="*/ 125298 w 125298"/>
                <a:gd name="connsiteY3" fmla="*/ 685800 h 685800"/>
                <a:gd name="connsiteX4" fmla="*/ 125298 w 125298"/>
                <a:gd name="connsiteY4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98" h="685800">
                  <a:moveTo>
                    <a:pt x="10998" y="0"/>
                  </a:moveTo>
                  <a:cubicBezTo>
                    <a:pt x="1473" y="147637"/>
                    <a:pt x="-8052" y="295275"/>
                    <a:pt x="10998" y="409575"/>
                  </a:cubicBezTo>
                  <a:cubicBezTo>
                    <a:pt x="30048" y="523875"/>
                    <a:pt x="125298" y="685800"/>
                    <a:pt x="125298" y="685800"/>
                  </a:cubicBezTo>
                  <a:lnTo>
                    <a:pt x="125298" y="685800"/>
                  </a:lnTo>
                  <a:lnTo>
                    <a:pt x="125298" y="6858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Isosceles Triangle 127"/>
            <p:cNvSpPr/>
            <p:nvPr/>
          </p:nvSpPr>
          <p:spPr>
            <a:xfrm rot="16200000">
              <a:off x="4480133" y="3964348"/>
              <a:ext cx="89601" cy="2212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-36512" y="4618873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Raw input of some form ???</a:t>
            </a:r>
            <a:endParaRPr lang="en-US" sz="1200" dirty="0"/>
          </a:p>
        </p:txBody>
      </p:sp>
      <p:sp>
        <p:nvSpPr>
          <p:cNvPr id="140" name="TextBox 139"/>
          <p:cNvSpPr txBox="1"/>
          <p:nvPr/>
        </p:nvSpPr>
        <p:spPr>
          <a:xfrm>
            <a:off x="146705" y="2634588"/>
            <a:ext cx="24672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Inhibitory cells Types:</a:t>
            </a:r>
          </a:p>
          <a:p>
            <a:endParaRPr lang="en-US" sz="1200" dirty="0" smtClean="0"/>
          </a:p>
          <a:p>
            <a:r>
              <a:rPr lang="en-US" sz="1200" b="1" dirty="0" smtClean="0"/>
              <a:t>S</a:t>
            </a:r>
            <a:r>
              <a:rPr lang="en-US" sz="1200" dirty="0"/>
              <a:t>: Substractive</a:t>
            </a:r>
            <a:endParaRPr lang="en-US" sz="1200" dirty="0" smtClean="0"/>
          </a:p>
          <a:p>
            <a:r>
              <a:rPr lang="en-US" sz="1200" b="1" dirty="0" smtClean="0"/>
              <a:t>G</a:t>
            </a:r>
            <a:r>
              <a:rPr lang="en-US" sz="1200" dirty="0" smtClean="0"/>
              <a:t>: Substractive</a:t>
            </a:r>
          </a:p>
          <a:p>
            <a:r>
              <a:rPr lang="en-US" sz="1200" b="1" dirty="0" smtClean="0"/>
              <a:t>D</a:t>
            </a:r>
            <a:r>
              <a:rPr lang="en-US" sz="1200" dirty="0" smtClean="0"/>
              <a:t>: Divisive</a:t>
            </a:r>
            <a:endParaRPr lang="en-US" sz="1200" dirty="0"/>
          </a:p>
        </p:txBody>
      </p:sp>
      <p:sp>
        <p:nvSpPr>
          <p:cNvPr id="95" name="Freeform 94"/>
          <p:cNvSpPr/>
          <p:nvPr/>
        </p:nvSpPr>
        <p:spPr>
          <a:xfrm rot="2151242" flipH="1">
            <a:off x="6312140" y="5216831"/>
            <a:ext cx="259645" cy="553123"/>
          </a:xfrm>
          <a:custGeom>
            <a:avLst/>
            <a:gdLst>
              <a:gd name="connsiteX0" fmla="*/ 10998 w 125298"/>
              <a:gd name="connsiteY0" fmla="*/ 0 h 685800"/>
              <a:gd name="connsiteX1" fmla="*/ 10998 w 125298"/>
              <a:gd name="connsiteY1" fmla="*/ 409575 h 685800"/>
              <a:gd name="connsiteX2" fmla="*/ 125298 w 125298"/>
              <a:gd name="connsiteY2" fmla="*/ 685800 h 685800"/>
              <a:gd name="connsiteX3" fmla="*/ 125298 w 125298"/>
              <a:gd name="connsiteY3" fmla="*/ 685800 h 685800"/>
              <a:gd name="connsiteX4" fmla="*/ 125298 w 125298"/>
              <a:gd name="connsiteY4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298" h="685800">
                <a:moveTo>
                  <a:pt x="10998" y="0"/>
                </a:moveTo>
                <a:cubicBezTo>
                  <a:pt x="1473" y="147637"/>
                  <a:pt x="-8052" y="295275"/>
                  <a:pt x="10998" y="409575"/>
                </a:cubicBezTo>
                <a:cubicBezTo>
                  <a:pt x="30048" y="523875"/>
                  <a:pt x="125298" y="685800"/>
                  <a:pt x="125298" y="685800"/>
                </a:cubicBezTo>
                <a:lnTo>
                  <a:pt x="125298" y="685800"/>
                </a:lnTo>
                <a:lnTo>
                  <a:pt x="125298" y="685800"/>
                </a:lnTo>
              </a:path>
            </a:pathLst>
          </a:cu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7128284" y="4577062"/>
            <a:ext cx="147616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B050"/>
                </a:solidFill>
              </a:rPr>
              <a:t>Feedback inhibition</a:t>
            </a:r>
          </a:p>
          <a:p>
            <a:pPr algn="ctr"/>
            <a:r>
              <a:rPr lang="en-US" sz="1000" dirty="0" smtClean="0">
                <a:solidFill>
                  <a:srgbClr val="00B050"/>
                </a:solidFill>
              </a:rPr>
              <a:t>(</a:t>
            </a:r>
            <a:r>
              <a:rPr lang="en-US" sz="1000" dirty="0" err="1" smtClean="0">
                <a:solidFill>
                  <a:srgbClr val="00B050"/>
                </a:solidFill>
              </a:rPr>
              <a:t>substraction</a:t>
            </a:r>
            <a:r>
              <a:rPr lang="en-US" sz="1000" dirty="0" smtClean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192180" y="2312876"/>
            <a:ext cx="162018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Feed forward inhibition</a:t>
            </a:r>
          </a:p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(</a:t>
            </a:r>
            <a:r>
              <a:rPr lang="en-US" sz="1000" dirty="0" err="1" smtClean="0">
                <a:solidFill>
                  <a:schemeClr val="accent1"/>
                </a:solidFill>
              </a:rPr>
              <a:t>substraction</a:t>
            </a:r>
            <a:r>
              <a:rPr lang="en-US" sz="1000" dirty="0" smtClean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336196" y="6305254"/>
            <a:ext cx="147616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7030A0"/>
                </a:solidFill>
              </a:rPr>
              <a:t>Feedback inhibition</a:t>
            </a:r>
          </a:p>
          <a:p>
            <a:pPr algn="ctr"/>
            <a:r>
              <a:rPr lang="en-US" sz="1000" dirty="0" smtClean="0">
                <a:solidFill>
                  <a:srgbClr val="7030A0"/>
                </a:solidFill>
              </a:rPr>
              <a:t>(division)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1500" y="1052736"/>
            <a:ext cx="61206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An attempt at translating between the </a:t>
            </a:r>
            <a:r>
              <a:rPr lang="en-US" sz="1600" dirty="0" err="1" smtClean="0"/>
              <a:t>Hebb</a:t>
            </a:r>
            <a:r>
              <a:rPr lang="en-US" sz="1600" dirty="0" smtClean="0"/>
              <a:t>-Marr model and the Mc</a:t>
            </a:r>
            <a:r>
              <a:rPr lang="pt-BR" sz="1600" dirty="0" smtClean="0"/>
              <a:t>Naughton-Morris model...</a:t>
            </a:r>
            <a:endParaRPr lang="en-US" sz="1600" dirty="0" smtClean="0"/>
          </a:p>
        </p:txBody>
      </p:sp>
      <p:sp>
        <p:nvSpPr>
          <p:cNvPr id="112" name="TextBox 111"/>
          <p:cNvSpPr txBox="1"/>
          <p:nvPr/>
        </p:nvSpPr>
        <p:spPr>
          <a:xfrm>
            <a:off x="7848364" y="6237312"/>
            <a:ext cx="14041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Explicitly modeled by Mc</a:t>
            </a:r>
            <a:r>
              <a:rPr lang="pt-BR" sz="900" dirty="0" smtClean="0">
                <a:solidFill>
                  <a:srgbClr val="FF0000"/>
                </a:solidFill>
              </a:rPr>
              <a:t>Naughton-Morris</a:t>
            </a:r>
          </a:p>
          <a:p>
            <a:r>
              <a:rPr lang="pt-BR" sz="900" dirty="0" smtClean="0">
                <a:solidFill>
                  <a:srgbClr val="FF0000"/>
                </a:solidFill>
              </a:rPr>
              <a:t>As well</a:t>
            </a:r>
            <a:r>
              <a:rPr lang="en-US" sz="900" dirty="0" smtClean="0">
                <a:solidFill>
                  <a:srgbClr val="FF0000"/>
                </a:solidFill>
              </a:rPr>
              <a:t> 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8207896" y="2370946"/>
            <a:ext cx="936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Input from another </a:t>
            </a:r>
            <a:r>
              <a:rPr lang="en-US" sz="1000" dirty="0" err="1" smtClean="0"/>
              <a:t>codon</a:t>
            </a:r>
            <a:r>
              <a:rPr lang="en-US" sz="1000" dirty="0" smtClean="0"/>
              <a:t> cell</a:t>
            </a:r>
            <a:endParaRPr lang="en-US" sz="1000" dirty="0"/>
          </a:p>
        </p:txBody>
      </p:sp>
      <p:sp>
        <p:nvSpPr>
          <p:cNvPr id="310" name="Oval 309"/>
          <p:cNvSpPr/>
          <p:nvPr/>
        </p:nvSpPr>
        <p:spPr>
          <a:xfrm rot="8100000" flipV="1">
            <a:off x="6148354" y="5596108"/>
            <a:ext cx="100239" cy="1002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4364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90600"/>
          </a:xfrm>
          <a:solidFill>
            <a:srgbClr val="CCCCFF">
              <a:alpha val="25098"/>
            </a:srgbClr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Encoding</a:t>
            </a:r>
            <a:br>
              <a:rPr lang="en-US" sz="4000" dirty="0" smtClean="0"/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Associating object and context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143508" y="1586686"/>
            <a:ext cx="2360004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Paul in context</a:t>
            </a:r>
          </a:p>
          <a:p>
            <a:r>
              <a:rPr lang="en-US" sz="1200" dirty="0" smtClean="0"/>
              <a:t>Observe Paul in his native habitat</a:t>
            </a:r>
            <a:endParaRPr lang="en-US" sz="1200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9" y="1983034"/>
            <a:ext cx="2360003" cy="177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5840" y="4396796"/>
            <a:ext cx="2360253" cy="146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40630" y="2230421"/>
            <a:ext cx="2196243" cy="106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" name="TextBox 112"/>
          <p:cNvSpPr txBox="1"/>
          <p:nvPr/>
        </p:nvSpPr>
        <p:spPr>
          <a:xfrm rot="16200000">
            <a:off x="6003488" y="4373778"/>
            <a:ext cx="215377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endParaRPr lang="en-US" sz="800" dirty="0" smtClean="0"/>
          </a:p>
          <a:p>
            <a:pPr>
              <a:buFontTx/>
              <a:buAutoNum type="arabicParenR"/>
            </a:pPr>
            <a:r>
              <a:rPr lang="en-US" sz="800" dirty="0" smtClean="0"/>
              <a:t> Sallow complexion/ Science stuff</a:t>
            </a:r>
          </a:p>
          <a:p>
            <a:pPr marL="342900" indent="-342900">
              <a:buAutoNum type="arabicParenR"/>
            </a:pPr>
            <a:endParaRPr lang="en-US" sz="800" dirty="0" smtClean="0"/>
          </a:p>
          <a:p>
            <a:r>
              <a:rPr lang="en-US" sz="800" dirty="0" smtClean="0"/>
              <a:t>2) Receding Hair Line</a:t>
            </a:r>
            <a:r>
              <a:rPr lang="en-US" sz="800" dirty="0"/>
              <a:t> </a:t>
            </a:r>
            <a:r>
              <a:rPr lang="en-US" sz="800" dirty="0" smtClean="0"/>
              <a:t>/ Science </a:t>
            </a:r>
            <a:r>
              <a:rPr lang="en-US" sz="800" dirty="0"/>
              <a:t>stuff</a:t>
            </a:r>
            <a:endParaRPr lang="en-US" sz="800" dirty="0" smtClean="0"/>
          </a:p>
          <a:p>
            <a:endParaRPr lang="en-US" sz="800" dirty="0" smtClean="0"/>
          </a:p>
          <a:p>
            <a:r>
              <a:rPr lang="en-US" sz="800" dirty="0" smtClean="0"/>
              <a:t>3) Sunken eyes</a:t>
            </a:r>
            <a:r>
              <a:rPr lang="en-US" sz="800" dirty="0"/>
              <a:t> </a:t>
            </a:r>
            <a:r>
              <a:rPr lang="en-US" sz="800" dirty="0" smtClean="0"/>
              <a:t>/ Science </a:t>
            </a:r>
            <a:r>
              <a:rPr lang="en-US" sz="800" dirty="0"/>
              <a:t>stuff</a:t>
            </a:r>
            <a:endParaRPr lang="en-US" sz="800" dirty="0" smtClean="0"/>
          </a:p>
          <a:p>
            <a:endParaRPr lang="en-US" sz="800" dirty="0"/>
          </a:p>
          <a:p>
            <a:r>
              <a:rPr lang="en-US" sz="800" dirty="0" smtClean="0"/>
              <a:t>4) Five-o-clock shadow</a:t>
            </a:r>
            <a:r>
              <a:rPr lang="en-US" sz="800" dirty="0"/>
              <a:t> </a:t>
            </a:r>
            <a:r>
              <a:rPr lang="en-US" sz="800" dirty="0" smtClean="0"/>
              <a:t>/ Science </a:t>
            </a:r>
            <a:r>
              <a:rPr lang="en-US" sz="800" dirty="0"/>
              <a:t>stuff</a:t>
            </a:r>
            <a:endParaRPr lang="en-US" sz="800" dirty="0" smtClean="0"/>
          </a:p>
          <a:p>
            <a:endParaRPr lang="en-US" sz="800" dirty="0"/>
          </a:p>
        </p:txBody>
      </p:sp>
      <p:cxnSp>
        <p:nvCxnSpPr>
          <p:cNvPr id="119" name="Straight Connector 118"/>
          <p:cNvCxnSpPr/>
          <p:nvPr/>
        </p:nvCxnSpPr>
        <p:spPr>
          <a:xfrm flipH="1">
            <a:off x="3193874" y="17412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3193874" y="20286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>
            <a:off x="3193874" y="23160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3193874" y="26034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5445950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5121914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4797878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V="1">
            <a:off x="4473842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V="1">
            <a:off x="4165982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3841946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V="1">
            <a:off x="3517910" y="1741235"/>
            <a:ext cx="0" cy="4748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3193874" y="1741235"/>
            <a:ext cx="0" cy="4748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3193874" y="28908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>
            <a:off x="3193874" y="31782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3193874" y="34656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>
            <a:off x="3193874" y="3753036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>
            <a:off x="2329778" y="408149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>
            <a:off x="2329778" y="4368895"/>
            <a:ext cx="27921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2329778" y="4656295"/>
            <a:ext cx="2468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>
            <a:off x="2329778" y="4943695"/>
            <a:ext cx="2144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2329778" y="5232965"/>
            <a:ext cx="1836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2329778" y="5518495"/>
            <a:ext cx="15121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2329778" y="5805895"/>
            <a:ext cx="11881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2329778" y="6093296"/>
            <a:ext cx="8640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" name="Group 10294"/>
          <p:cNvGrpSpPr/>
          <p:nvPr/>
        </p:nvGrpSpPr>
        <p:grpSpPr>
          <a:xfrm>
            <a:off x="3107330" y="1645975"/>
            <a:ext cx="2436778" cy="180020"/>
            <a:chOff x="3099182" y="1645975"/>
            <a:chExt cx="2436778" cy="18002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86" name="Oval 285"/>
            <p:cNvSpPr/>
            <p:nvPr/>
          </p:nvSpPr>
          <p:spPr>
            <a:xfrm>
              <a:off x="309918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/>
            <p:nvPr/>
          </p:nvSpPr>
          <p:spPr>
            <a:xfrm>
              <a:off x="342157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/>
            <p:nvPr/>
          </p:nvSpPr>
          <p:spPr>
            <a:xfrm>
              <a:off x="374397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/>
            <p:nvPr/>
          </p:nvSpPr>
          <p:spPr>
            <a:xfrm>
              <a:off x="4066364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/>
            <p:nvPr/>
          </p:nvSpPr>
          <p:spPr>
            <a:xfrm>
              <a:off x="4388758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/>
            <p:nvPr/>
          </p:nvSpPr>
          <p:spPr>
            <a:xfrm>
              <a:off x="471115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/>
            <p:nvPr/>
          </p:nvSpPr>
          <p:spPr>
            <a:xfrm>
              <a:off x="503354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/>
            <p:cNvSpPr/>
            <p:nvPr/>
          </p:nvSpPr>
          <p:spPr>
            <a:xfrm>
              <a:off x="535594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Group 159"/>
          <p:cNvGrpSpPr/>
          <p:nvPr/>
        </p:nvGrpSpPr>
        <p:grpSpPr>
          <a:xfrm>
            <a:off x="3107330" y="1934125"/>
            <a:ext cx="2436778" cy="180020"/>
            <a:chOff x="3099182" y="1645975"/>
            <a:chExt cx="2436778" cy="18002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78" name="Oval 277"/>
            <p:cNvSpPr/>
            <p:nvPr/>
          </p:nvSpPr>
          <p:spPr>
            <a:xfrm>
              <a:off x="309918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>
              <a:off x="342157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/>
            <p:nvPr/>
          </p:nvSpPr>
          <p:spPr>
            <a:xfrm>
              <a:off x="374397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/>
            <p:nvPr/>
          </p:nvSpPr>
          <p:spPr>
            <a:xfrm>
              <a:off x="4066364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/>
            <p:nvPr/>
          </p:nvSpPr>
          <p:spPr>
            <a:xfrm>
              <a:off x="4388758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/>
            <p:nvPr/>
          </p:nvSpPr>
          <p:spPr>
            <a:xfrm>
              <a:off x="471115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/>
            <p:nvPr/>
          </p:nvSpPr>
          <p:spPr>
            <a:xfrm>
              <a:off x="503354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/>
            <p:nvPr/>
          </p:nvSpPr>
          <p:spPr>
            <a:xfrm>
              <a:off x="535594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68"/>
          <p:cNvGrpSpPr/>
          <p:nvPr/>
        </p:nvGrpSpPr>
        <p:grpSpPr>
          <a:xfrm>
            <a:off x="3107330" y="2222275"/>
            <a:ext cx="2436778" cy="180020"/>
            <a:chOff x="3099182" y="1645975"/>
            <a:chExt cx="2436778" cy="18002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70" name="Oval 269"/>
            <p:cNvSpPr/>
            <p:nvPr/>
          </p:nvSpPr>
          <p:spPr>
            <a:xfrm>
              <a:off x="309918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/>
            <p:nvPr/>
          </p:nvSpPr>
          <p:spPr>
            <a:xfrm>
              <a:off x="342157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>
              <a:off x="374397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/>
            <p:nvPr/>
          </p:nvSpPr>
          <p:spPr>
            <a:xfrm>
              <a:off x="4066364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/>
            <p:nvPr/>
          </p:nvSpPr>
          <p:spPr>
            <a:xfrm>
              <a:off x="4388758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/>
            <p:nvPr/>
          </p:nvSpPr>
          <p:spPr>
            <a:xfrm>
              <a:off x="471115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/>
            <p:nvPr/>
          </p:nvSpPr>
          <p:spPr>
            <a:xfrm>
              <a:off x="503354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/>
            <p:nvPr/>
          </p:nvSpPr>
          <p:spPr>
            <a:xfrm>
              <a:off x="535594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77"/>
          <p:cNvGrpSpPr/>
          <p:nvPr/>
        </p:nvGrpSpPr>
        <p:grpSpPr>
          <a:xfrm>
            <a:off x="3107330" y="2510425"/>
            <a:ext cx="2436778" cy="180020"/>
            <a:chOff x="3099182" y="1645975"/>
            <a:chExt cx="2436778" cy="18002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62" name="Oval 261"/>
            <p:cNvSpPr/>
            <p:nvPr/>
          </p:nvSpPr>
          <p:spPr>
            <a:xfrm>
              <a:off x="309918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>
              <a:off x="342157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>
              <a:off x="374397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/>
            <p:nvPr/>
          </p:nvSpPr>
          <p:spPr>
            <a:xfrm>
              <a:off x="4066364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/>
            <p:cNvSpPr/>
            <p:nvPr/>
          </p:nvSpPr>
          <p:spPr>
            <a:xfrm>
              <a:off x="4388758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/>
            <p:nvPr/>
          </p:nvSpPr>
          <p:spPr>
            <a:xfrm>
              <a:off x="471115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>
              <a:off x="503354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/>
            <p:nvPr/>
          </p:nvSpPr>
          <p:spPr>
            <a:xfrm>
              <a:off x="535594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Group 186"/>
          <p:cNvGrpSpPr/>
          <p:nvPr/>
        </p:nvGrpSpPr>
        <p:grpSpPr>
          <a:xfrm>
            <a:off x="3107330" y="2798575"/>
            <a:ext cx="2436778" cy="180020"/>
            <a:chOff x="3099182" y="1645975"/>
            <a:chExt cx="2436778" cy="18002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54" name="Oval 253"/>
            <p:cNvSpPr/>
            <p:nvPr/>
          </p:nvSpPr>
          <p:spPr>
            <a:xfrm>
              <a:off x="309918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/>
            <p:cNvSpPr/>
            <p:nvPr/>
          </p:nvSpPr>
          <p:spPr>
            <a:xfrm>
              <a:off x="342157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/>
            <p:cNvSpPr/>
            <p:nvPr/>
          </p:nvSpPr>
          <p:spPr>
            <a:xfrm>
              <a:off x="374397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/>
            <p:cNvSpPr/>
            <p:nvPr/>
          </p:nvSpPr>
          <p:spPr>
            <a:xfrm>
              <a:off x="4066364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/>
            <p:cNvSpPr/>
            <p:nvPr/>
          </p:nvSpPr>
          <p:spPr>
            <a:xfrm>
              <a:off x="4388758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/>
            <p:cNvSpPr/>
            <p:nvPr/>
          </p:nvSpPr>
          <p:spPr>
            <a:xfrm>
              <a:off x="471115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503354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/>
            <p:nvPr/>
          </p:nvSpPr>
          <p:spPr>
            <a:xfrm>
              <a:off x="535594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Group 195"/>
          <p:cNvGrpSpPr/>
          <p:nvPr/>
        </p:nvGrpSpPr>
        <p:grpSpPr>
          <a:xfrm>
            <a:off x="3107330" y="3086725"/>
            <a:ext cx="2436778" cy="180020"/>
            <a:chOff x="3099182" y="1645975"/>
            <a:chExt cx="2436778" cy="18002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6" name="Oval 245"/>
            <p:cNvSpPr/>
            <p:nvPr/>
          </p:nvSpPr>
          <p:spPr>
            <a:xfrm>
              <a:off x="309918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/>
            <p:nvPr/>
          </p:nvSpPr>
          <p:spPr>
            <a:xfrm>
              <a:off x="342157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/>
            <p:nvPr/>
          </p:nvSpPr>
          <p:spPr>
            <a:xfrm>
              <a:off x="374397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/>
            <p:cNvSpPr/>
            <p:nvPr/>
          </p:nvSpPr>
          <p:spPr>
            <a:xfrm>
              <a:off x="4066364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/>
            <p:cNvSpPr/>
            <p:nvPr/>
          </p:nvSpPr>
          <p:spPr>
            <a:xfrm>
              <a:off x="4388758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/>
            <p:cNvSpPr/>
            <p:nvPr/>
          </p:nvSpPr>
          <p:spPr>
            <a:xfrm>
              <a:off x="471115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/>
            <p:cNvSpPr/>
            <p:nvPr/>
          </p:nvSpPr>
          <p:spPr>
            <a:xfrm>
              <a:off x="503354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535594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Group 204"/>
          <p:cNvGrpSpPr/>
          <p:nvPr/>
        </p:nvGrpSpPr>
        <p:grpSpPr>
          <a:xfrm>
            <a:off x="3107330" y="3663026"/>
            <a:ext cx="2436778" cy="180020"/>
            <a:chOff x="3099182" y="1645975"/>
            <a:chExt cx="2436778" cy="18002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38" name="Oval 237"/>
            <p:cNvSpPr/>
            <p:nvPr/>
          </p:nvSpPr>
          <p:spPr>
            <a:xfrm>
              <a:off x="309918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>
              <a:off x="342157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374397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4066364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4388758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>
              <a:off x="471115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/>
            <p:nvPr/>
          </p:nvSpPr>
          <p:spPr>
            <a:xfrm>
              <a:off x="503354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/>
            <p:nvPr/>
          </p:nvSpPr>
          <p:spPr>
            <a:xfrm>
              <a:off x="535594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Group 213"/>
          <p:cNvGrpSpPr/>
          <p:nvPr/>
        </p:nvGrpSpPr>
        <p:grpSpPr>
          <a:xfrm>
            <a:off x="3107330" y="3374875"/>
            <a:ext cx="2436778" cy="180020"/>
            <a:chOff x="3099182" y="1645975"/>
            <a:chExt cx="2436778" cy="18002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14" name="Oval 213"/>
            <p:cNvSpPr/>
            <p:nvPr/>
          </p:nvSpPr>
          <p:spPr>
            <a:xfrm>
              <a:off x="309918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342157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374397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4066364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4388758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>
              <a:off x="471115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/>
            <p:nvPr/>
          </p:nvSpPr>
          <p:spPr>
            <a:xfrm>
              <a:off x="503354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>
              <a:off x="535594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1" name="7-Point Star 150"/>
          <p:cNvSpPr/>
          <p:nvPr/>
        </p:nvSpPr>
        <p:spPr>
          <a:xfrm rot="5400000">
            <a:off x="5303934" y="3933056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7-Point Star 157"/>
          <p:cNvSpPr/>
          <p:nvPr/>
        </p:nvSpPr>
        <p:spPr>
          <a:xfrm rot="5400000">
            <a:off x="4982769" y="4217638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7-Point Star 160"/>
          <p:cNvSpPr/>
          <p:nvPr/>
        </p:nvSpPr>
        <p:spPr>
          <a:xfrm rot="5400000">
            <a:off x="4661605" y="4502220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7-Point Star 161"/>
          <p:cNvSpPr/>
          <p:nvPr/>
        </p:nvSpPr>
        <p:spPr>
          <a:xfrm rot="5400000">
            <a:off x="4340441" y="4786802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7-Point Star 162"/>
          <p:cNvSpPr/>
          <p:nvPr/>
        </p:nvSpPr>
        <p:spPr>
          <a:xfrm rot="5400000">
            <a:off x="4019277" y="5071384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7-Point Star 163"/>
          <p:cNvSpPr/>
          <p:nvPr/>
        </p:nvSpPr>
        <p:spPr>
          <a:xfrm rot="5400000">
            <a:off x="3698113" y="5355966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7-Point Star 164"/>
          <p:cNvSpPr/>
          <p:nvPr/>
        </p:nvSpPr>
        <p:spPr>
          <a:xfrm rot="5400000">
            <a:off x="3376949" y="5640548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7-Point Star 165"/>
          <p:cNvSpPr/>
          <p:nvPr/>
        </p:nvSpPr>
        <p:spPr>
          <a:xfrm rot="5400000">
            <a:off x="3055785" y="5925130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TextBox 166"/>
          <p:cNvSpPr txBox="1"/>
          <p:nvPr/>
        </p:nvSpPr>
        <p:spPr>
          <a:xfrm>
            <a:off x="149574" y="1124744"/>
            <a:ext cx="8742905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Autoassociation in the </a:t>
            </a:r>
            <a:r>
              <a:rPr lang="en-US" sz="2000" b="1" u="sng" dirty="0" smtClean="0"/>
              <a:t>synaptic weight matrix</a:t>
            </a:r>
            <a:endParaRPr lang="en-US" sz="1200" b="1" u="sng" dirty="0"/>
          </a:p>
        </p:txBody>
      </p:sp>
      <p:grpSp>
        <p:nvGrpSpPr>
          <p:cNvPr id="168" name="Group 167"/>
          <p:cNvGrpSpPr/>
          <p:nvPr/>
        </p:nvGrpSpPr>
        <p:grpSpPr>
          <a:xfrm>
            <a:off x="7632340" y="1513201"/>
            <a:ext cx="1476164" cy="2635879"/>
            <a:chOff x="7632340" y="1513201"/>
            <a:chExt cx="1476164" cy="2635879"/>
          </a:xfrm>
        </p:grpSpPr>
        <p:sp>
          <p:nvSpPr>
            <p:cNvPr id="170" name="TextBox 169"/>
            <p:cNvSpPr txBox="1"/>
            <p:nvPr/>
          </p:nvSpPr>
          <p:spPr>
            <a:xfrm>
              <a:off x="7632848" y="3318083"/>
              <a:ext cx="1475656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indent="396875"/>
              <a:endParaRPr lang="en-US" sz="800" dirty="0" smtClean="0"/>
            </a:p>
            <a:p>
              <a:pPr indent="396875"/>
              <a:r>
                <a:rPr lang="en-US" sz="800" dirty="0" smtClean="0"/>
                <a:t>Output Cell</a:t>
              </a:r>
            </a:p>
            <a:p>
              <a:pPr indent="396875"/>
              <a:endParaRPr lang="en-US" sz="800" dirty="0"/>
            </a:p>
            <a:p>
              <a:pPr indent="396875"/>
              <a:endParaRPr lang="en-US" sz="800" dirty="0" smtClean="0"/>
            </a:p>
            <a:p>
              <a:pPr indent="396875"/>
              <a:r>
                <a:rPr lang="en-US" sz="800" dirty="0" smtClean="0"/>
                <a:t>Inhibitory Cell</a:t>
              </a:r>
            </a:p>
            <a:p>
              <a:pPr indent="396875"/>
              <a:endParaRPr lang="en-US" sz="800" dirty="0" smtClean="0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7632848" y="1745521"/>
              <a:ext cx="1475656" cy="132343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indent="233363"/>
              <a:r>
                <a:rPr lang="en-US" sz="800" dirty="0" smtClean="0"/>
                <a:t>Synapse absent</a:t>
              </a:r>
            </a:p>
            <a:p>
              <a:pPr indent="233363"/>
              <a:endParaRPr lang="en-US" sz="800" dirty="0" smtClean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Synapse Established</a:t>
              </a:r>
            </a:p>
            <a:p>
              <a:pPr indent="233363"/>
              <a:endParaRPr lang="en-US" sz="800" dirty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Detonator Synapses</a:t>
              </a:r>
            </a:p>
            <a:p>
              <a:pPr indent="233363"/>
              <a:endParaRPr lang="en-US" sz="800" dirty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Inhibitory Synapse</a:t>
              </a:r>
            </a:p>
          </p:txBody>
        </p:sp>
        <p:sp>
          <p:nvSpPr>
            <p:cNvPr id="172" name="Oval 171"/>
            <p:cNvSpPr/>
            <p:nvPr/>
          </p:nvSpPr>
          <p:spPr>
            <a:xfrm>
              <a:off x="7704348" y="1781525"/>
              <a:ext cx="180020" cy="1800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7704348" y="2141565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7-Point Star 173"/>
            <p:cNvSpPr/>
            <p:nvPr/>
          </p:nvSpPr>
          <p:spPr>
            <a:xfrm rot="5400000">
              <a:off x="7692273" y="2489530"/>
              <a:ext cx="228099" cy="228099"/>
            </a:xfrm>
            <a:prstGeom prst="star7">
              <a:avLst/>
            </a:prstGeom>
            <a:solidFill>
              <a:srgbClr val="FDFCF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Isosceles Triangle 174"/>
            <p:cNvSpPr/>
            <p:nvPr/>
          </p:nvSpPr>
          <p:spPr>
            <a:xfrm>
              <a:off x="7666334" y="3311930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722349" y="2916241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7686346" y="3697577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7632948" y="1513201"/>
              <a:ext cx="1475555" cy="237819"/>
            </a:xfrm>
            <a:prstGeom prst="rect">
              <a:avLst/>
            </a:prstGeom>
            <a:solidFill>
              <a:schemeClr val="accent6">
                <a:alpha val="25098"/>
              </a:schemeClr>
            </a:solidFill>
            <a:ln>
              <a:solidFill>
                <a:srgbClr val="7030A0"/>
              </a:solidFill>
            </a:ln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b="1" dirty="0" smtClean="0"/>
                <a:t>Synapses</a:t>
              </a:r>
              <a:endParaRPr lang="en-US" sz="1000" b="1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7632340" y="3083169"/>
              <a:ext cx="1475555" cy="237819"/>
            </a:xfrm>
            <a:prstGeom prst="rect">
              <a:avLst/>
            </a:prstGeom>
            <a:solidFill>
              <a:schemeClr val="accent6">
                <a:alpha val="25098"/>
              </a:schemeClr>
            </a:solidFill>
            <a:ln>
              <a:solidFill>
                <a:srgbClr val="7030A0"/>
              </a:solidFill>
            </a:ln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b="1" dirty="0" smtClean="0"/>
                <a:t>Neurons</a:t>
              </a:r>
              <a:endParaRPr lang="en-US" sz="1000" b="1" dirty="0"/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3006343" y="1628800"/>
            <a:ext cx="3095827" cy="5039853"/>
            <a:chOff x="3006343" y="1628800"/>
            <a:chExt cx="3095827" cy="5039853"/>
          </a:xfrm>
        </p:grpSpPr>
        <p:cxnSp>
          <p:nvCxnSpPr>
            <p:cNvPr id="182" name="Straight Connector 181"/>
            <p:cNvCxnSpPr/>
            <p:nvPr/>
          </p:nvCxnSpPr>
          <p:spPr>
            <a:xfrm>
              <a:off x="5922150" y="1735985"/>
              <a:ext cx="0" cy="432723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3193874" y="6309320"/>
              <a:ext cx="24942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Oval 183"/>
            <p:cNvSpPr/>
            <p:nvPr/>
          </p:nvSpPr>
          <p:spPr>
            <a:xfrm>
              <a:off x="5832140" y="162880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5832140" y="191695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5832140" y="220510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5832140" y="249325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5832140" y="278140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5832140" y="306955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5832140" y="3645851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5832140" y="335770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Arc 192"/>
            <p:cNvSpPr/>
            <p:nvPr/>
          </p:nvSpPr>
          <p:spPr>
            <a:xfrm rot="5400000">
              <a:off x="5382090" y="5769260"/>
              <a:ext cx="540060" cy="540060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5742130" y="4943695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Isosceles Triangle 194"/>
            <p:cNvSpPr/>
            <p:nvPr/>
          </p:nvSpPr>
          <p:spPr>
            <a:xfrm>
              <a:off x="5258947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Isosceles Triangle 196"/>
            <p:cNvSpPr/>
            <p:nvPr/>
          </p:nvSpPr>
          <p:spPr>
            <a:xfrm>
              <a:off x="3328144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Isosceles Triangle 197"/>
            <p:cNvSpPr/>
            <p:nvPr/>
          </p:nvSpPr>
          <p:spPr>
            <a:xfrm>
              <a:off x="3649945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Isosceles Triangle 198"/>
            <p:cNvSpPr/>
            <p:nvPr/>
          </p:nvSpPr>
          <p:spPr>
            <a:xfrm>
              <a:off x="3971746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Isosceles Triangle 199"/>
            <p:cNvSpPr/>
            <p:nvPr/>
          </p:nvSpPr>
          <p:spPr>
            <a:xfrm>
              <a:off x="4293547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Isosceles Triangle 200"/>
            <p:cNvSpPr/>
            <p:nvPr/>
          </p:nvSpPr>
          <p:spPr>
            <a:xfrm>
              <a:off x="4615348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Isosceles Triangle 201"/>
            <p:cNvSpPr/>
            <p:nvPr/>
          </p:nvSpPr>
          <p:spPr>
            <a:xfrm>
              <a:off x="4937149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Isosceles Triangle 202"/>
            <p:cNvSpPr/>
            <p:nvPr/>
          </p:nvSpPr>
          <p:spPr>
            <a:xfrm>
              <a:off x="3006343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3107330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3431207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3755084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78961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402838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726715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5050592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374469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Group 212"/>
          <p:cNvGrpSpPr/>
          <p:nvPr/>
        </p:nvGrpSpPr>
        <p:grpSpPr>
          <a:xfrm rot="16200000">
            <a:off x="-254239" y="4880531"/>
            <a:ext cx="2353334" cy="386376"/>
            <a:chOff x="4068337" y="2016699"/>
            <a:chExt cx="2713700" cy="388459"/>
          </a:xfrm>
          <a:solidFill>
            <a:schemeClr val="bg1"/>
          </a:solidFill>
        </p:grpSpPr>
        <p:sp>
          <p:nvSpPr>
            <p:cNvPr id="215" name="TextBox 214"/>
            <p:cNvSpPr txBox="1"/>
            <p:nvPr/>
          </p:nvSpPr>
          <p:spPr>
            <a:xfrm>
              <a:off x="4068337" y="2016699"/>
              <a:ext cx="1417433" cy="38845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 anchor="ctr">
              <a:normAutofit fontScale="60000" lnSpcReduction="2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300" b="1" dirty="0" smtClean="0"/>
                <a:t>Object</a:t>
              </a:r>
            </a:p>
            <a:p>
              <a:r>
                <a:rPr lang="en-US" sz="1300" b="1" dirty="0" smtClean="0"/>
                <a:t>Paul the grad student</a:t>
              </a:r>
              <a:endParaRPr lang="en-US" sz="1300" b="1" dirty="0"/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5383946" y="2016701"/>
              <a:ext cx="1398091" cy="38845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 anchor="ctr">
              <a:normAutofit fontScale="67500" lnSpcReduction="2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 smtClean="0"/>
                <a:t>Context A</a:t>
              </a:r>
            </a:p>
            <a:p>
              <a:r>
                <a:rPr lang="en-US" sz="1200" b="1" dirty="0" smtClean="0"/>
                <a:t>Paul’s research lab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107545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3508" y="1586686"/>
            <a:ext cx="2360004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Paul in context</a:t>
            </a:r>
          </a:p>
          <a:p>
            <a:r>
              <a:rPr lang="en-US" sz="1200" dirty="0" smtClean="0"/>
              <a:t>Observe Paul in his native habitat</a:t>
            </a:r>
            <a:endParaRPr lang="en-US" sz="1200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9" y="1983034"/>
            <a:ext cx="2360003" cy="177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5840" y="4396796"/>
            <a:ext cx="2360253" cy="146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40630" y="2230421"/>
            <a:ext cx="2196243" cy="106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" name="TextBox 112"/>
          <p:cNvSpPr txBox="1"/>
          <p:nvPr/>
        </p:nvSpPr>
        <p:spPr>
          <a:xfrm rot="16200000">
            <a:off x="6003488" y="4373778"/>
            <a:ext cx="215377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endParaRPr lang="en-US" sz="800" dirty="0" smtClean="0"/>
          </a:p>
          <a:p>
            <a:pPr>
              <a:buFontTx/>
              <a:buAutoNum type="arabicParenR"/>
            </a:pPr>
            <a:r>
              <a:rPr lang="en-US" sz="800" dirty="0" smtClean="0"/>
              <a:t> Sallow complexion/ Science stuff</a:t>
            </a:r>
          </a:p>
          <a:p>
            <a:pPr marL="342900" indent="-342900">
              <a:buAutoNum type="arabicParenR"/>
            </a:pPr>
            <a:endParaRPr lang="en-US" sz="800" dirty="0" smtClean="0"/>
          </a:p>
          <a:p>
            <a:r>
              <a:rPr lang="en-US" sz="800" dirty="0" smtClean="0"/>
              <a:t>2) Receding Hair Line</a:t>
            </a:r>
            <a:r>
              <a:rPr lang="en-US" sz="800" dirty="0"/>
              <a:t> </a:t>
            </a:r>
            <a:r>
              <a:rPr lang="en-US" sz="800" dirty="0" smtClean="0"/>
              <a:t>/ Science </a:t>
            </a:r>
            <a:r>
              <a:rPr lang="en-US" sz="800" dirty="0"/>
              <a:t>stuff</a:t>
            </a:r>
            <a:endParaRPr lang="en-US" sz="800" dirty="0" smtClean="0"/>
          </a:p>
          <a:p>
            <a:endParaRPr lang="en-US" sz="800" dirty="0" smtClean="0"/>
          </a:p>
          <a:p>
            <a:r>
              <a:rPr lang="en-US" sz="800" dirty="0" smtClean="0"/>
              <a:t>3) Sunken eyes</a:t>
            </a:r>
            <a:r>
              <a:rPr lang="en-US" sz="800" dirty="0"/>
              <a:t> </a:t>
            </a:r>
            <a:r>
              <a:rPr lang="en-US" sz="800" dirty="0" smtClean="0"/>
              <a:t>/ Science </a:t>
            </a:r>
            <a:r>
              <a:rPr lang="en-US" sz="800" dirty="0"/>
              <a:t>stuff</a:t>
            </a:r>
            <a:endParaRPr lang="en-US" sz="800" dirty="0" smtClean="0"/>
          </a:p>
          <a:p>
            <a:endParaRPr lang="en-US" sz="800" dirty="0"/>
          </a:p>
          <a:p>
            <a:r>
              <a:rPr lang="en-US" sz="800" dirty="0" smtClean="0"/>
              <a:t>4) Five-o-clock shadow</a:t>
            </a:r>
            <a:r>
              <a:rPr lang="en-US" sz="800" dirty="0"/>
              <a:t> </a:t>
            </a:r>
            <a:r>
              <a:rPr lang="en-US" sz="800" dirty="0" smtClean="0"/>
              <a:t>/ Science </a:t>
            </a:r>
            <a:r>
              <a:rPr lang="en-US" sz="800" dirty="0"/>
              <a:t>stuff</a:t>
            </a:r>
            <a:endParaRPr lang="en-US" sz="800" dirty="0" smtClean="0"/>
          </a:p>
          <a:p>
            <a:endParaRPr lang="en-US" sz="800" dirty="0"/>
          </a:p>
        </p:txBody>
      </p:sp>
      <p:cxnSp>
        <p:nvCxnSpPr>
          <p:cNvPr id="119" name="Straight Connector 118"/>
          <p:cNvCxnSpPr/>
          <p:nvPr/>
        </p:nvCxnSpPr>
        <p:spPr>
          <a:xfrm flipH="1">
            <a:off x="3193874" y="17412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3193874" y="20286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>
            <a:off x="3193874" y="23160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3193874" y="26034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5445950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5121914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4797878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V="1">
            <a:off x="4473842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V="1">
            <a:off x="4165982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3841946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V="1">
            <a:off x="3517910" y="1741235"/>
            <a:ext cx="0" cy="4748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3193874" y="1741235"/>
            <a:ext cx="0" cy="4748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3193874" y="28908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>
            <a:off x="3193874" y="31782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3193874" y="34656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>
            <a:off x="3193874" y="3753036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>
            <a:off x="2329778" y="408149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>
            <a:off x="2329778" y="4368895"/>
            <a:ext cx="27921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2329778" y="4656295"/>
            <a:ext cx="2468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>
            <a:off x="2329778" y="4943695"/>
            <a:ext cx="2144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2329778" y="5232965"/>
            <a:ext cx="1836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2329778" y="5518495"/>
            <a:ext cx="15121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2329778" y="5805895"/>
            <a:ext cx="11881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2329778" y="6093296"/>
            <a:ext cx="8640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" name="Group 10294"/>
          <p:cNvGrpSpPr/>
          <p:nvPr/>
        </p:nvGrpSpPr>
        <p:grpSpPr>
          <a:xfrm>
            <a:off x="3107330" y="1645975"/>
            <a:ext cx="2436778" cy="180020"/>
            <a:chOff x="3099182" y="1645975"/>
            <a:chExt cx="2436778" cy="18002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86" name="Oval 285"/>
            <p:cNvSpPr/>
            <p:nvPr/>
          </p:nvSpPr>
          <p:spPr>
            <a:xfrm>
              <a:off x="309918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/>
            <p:nvPr/>
          </p:nvSpPr>
          <p:spPr>
            <a:xfrm>
              <a:off x="342157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/>
            <p:nvPr/>
          </p:nvSpPr>
          <p:spPr>
            <a:xfrm>
              <a:off x="374397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/>
            <p:nvPr/>
          </p:nvSpPr>
          <p:spPr>
            <a:xfrm>
              <a:off x="4066364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/>
            <p:nvPr/>
          </p:nvSpPr>
          <p:spPr>
            <a:xfrm>
              <a:off x="4388758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/>
            <p:nvPr/>
          </p:nvSpPr>
          <p:spPr>
            <a:xfrm>
              <a:off x="471115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/>
            <p:nvPr/>
          </p:nvSpPr>
          <p:spPr>
            <a:xfrm>
              <a:off x="503354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/>
            <p:cNvSpPr/>
            <p:nvPr/>
          </p:nvSpPr>
          <p:spPr>
            <a:xfrm>
              <a:off x="535594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Group 159"/>
          <p:cNvGrpSpPr/>
          <p:nvPr/>
        </p:nvGrpSpPr>
        <p:grpSpPr>
          <a:xfrm>
            <a:off x="3107330" y="1934125"/>
            <a:ext cx="2436778" cy="180020"/>
            <a:chOff x="3099182" y="1645975"/>
            <a:chExt cx="2436778" cy="18002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78" name="Oval 277"/>
            <p:cNvSpPr/>
            <p:nvPr/>
          </p:nvSpPr>
          <p:spPr>
            <a:xfrm>
              <a:off x="309918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>
              <a:off x="342157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/>
            <p:nvPr/>
          </p:nvSpPr>
          <p:spPr>
            <a:xfrm>
              <a:off x="374397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/>
            <p:nvPr/>
          </p:nvSpPr>
          <p:spPr>
            <a:xfrm>
              <a:off x="4066364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/>
            <p:nvPr/>
          </p:nvSpPr>
          <p:spPr>
            <a:xfrm>
              <a:off x="4388758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/>
            <p:nvPr/>
          </p:nvSpPr>
          <p:spPr>
            <a:xfrm>
              <a:off x="471115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/>
            <p:nvPr/>
          </p:nvSpPr>
          <p:spPr>
            <a:xfrm>
              <a:off x="503354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/>
            <p:nvPr/>
          </p:nvSpPr>
          <p:spPr>
            <a:xfrm>
              <a:off x="535594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68"/>
          <p:cNvGrpSpPr/>
          <p:nvPr/>
        </p:nvGrpSpPr>
        <p:grpSpPr>
          <a:xfrm>
            <a:off x="3107330" y="2222275"/>
            <a:ext cx="2436778" cy="180020"/>
            <a:chOff x="3099182" y="1645975"/>
            <a:chExt cx="2436778" cy="18002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70" name="Oval 269"/>
            <p:cNvSpPr/>
            <p:nvPr/>
          </p:nvSpPr>
          <p:spPr>
            <a:xfrm>
              <a:off x="309918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/>
            <p:nvPr/>
          </p:nvSpPr>
          <p:spPr>
            <a:xfrm>
              <a:off x="342157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>
              <a:off x="374397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/>
            <p:nvPr/>
          </p:nvSpPr>
          <p:spPr>
            <a:xfrm>
              <a:off x="4066364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/>
            <p:nvPr/>
          </p:nvSpPr>
          <p:spPr>
            <a:xfrm>
              <a:off x="4388758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/>
            <p:nvPr/>
          </p:nvSpPr>
          <p:spPr>
            <a:xfrm>
              <a:off x="471115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/>
            <p:nvPr/>
          </p:nvSpPr>
          <p:spPr>
            <a:xfrm>
              <a:off x="503354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/>
            <p:nvPr/>
          </p:nvSpPr>
          <p:spPr>
            <a:xfrm>
              <a:off x="535594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77"/>
          <p:cNvGrpSpPr/>
          <p:nvPr/>
        </p:nvGrpSpPr>
        <p:grpSpPr>
          <a:xfrm>
            <a:off x="3107330" y="2510425"/>
            <a:ext cx="2436778" cy="180020"/>
            <a:chOff x="3099182" y="1645975"/>
            <a:chExt cx="2436778" cy="18002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62" name="Oval 261"/>
            <p:cNvSpPr/>
            <p:nvPr/>
          </p:nvSpPr>
          <p:spPr>
            <a:xfrm>
              <a:off x="309918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>
              <a:off x="342157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>
              <a:off x="374397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/>
            <p:nvPr/>
          </p:nvSpPr>
          <p:spPr>
            <a:xfrm>
              <a:off x="4066364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/>
            <p:cNvSpPr/>
            <p:nvPr/>
          </p:nvSpPr>
          <p:spPr>
            <a:xfrm>
              <a:off x="4388758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/>
            <p:nvPr/>
          </p:nvSpPr>
          <p:spPr>
            <a:xfrm>
              <a:off x="471115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>
              <a:off x="503354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/>
            <p:nvPr/>
          </p:nvSpPr>
          <p:spPr>
            <a:xfrm>
              <a:off x="535594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Group 186"/>
          <p:cNvGrpSpPr/>
          <p:nvPr/>
        </p:nvGrpSpPr>
        <p:grpSpPr>
          <a:xfrm>
            <a:off x="3107330" y="2798575"/>
            <a:ext cx="2436778" cy="180020"/>
            <a:chOff x="3099182" y="1645975"/>
            <a:chExt cx="2436778" cy="18002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54" name="Oval 253"/>
            <p:cNvSpPr/>
            <p:nvPr/>
          </p:nvSpPr>
          <p:spPr>
            <a:xfrm>
              <a:off x="309918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/>
            <p:cNvSpPr/>
            <p:nvPr/>
          </p:nvSpPr>
          <p:spPr>
            <a:xfrm>
              <a:off x="342157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/>
            <p:cNvSpPr/>
            <p:nvPr/>
          </p:nvSpPr>
          <p:spPr>
            <a:xfrm>
              <a:off x="374397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/>
            <p:cNvSpPr/>
            <p:nvPr/>
          </p:nvSpPr>
          <p:spPr>
            <a:xfrm>
              <a:off x="4066364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/>
            <p:cNvSpPr/>
            <p:nvPr/>
          </p:nvSpPr>
          <p:spPr>
            <a:xfrm>
              <a:off x="4388758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/>
            <p:cNvSpPr/>
            <p:nvPr/>
          </p:nvSpPr>
          <p:spPr>
            <a:xfrm>
              <a:off x="471115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503354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/>
            <p:nvPr/>
          </p:nvSpPr>
          <p:spPr>
            <a:xfrm>
              <a:off x="535594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Group 195"/>
          <p:cNvGrpSpPr/>
          <p:nvPr/>
        </p:nvGrpSpPr>
        <p:grpSpPr>
          <a:xfrm>
            <a:off x="3107330" y="3086725"/>
            <a:ext cx="2436778" cy="180020"/>
            <a:chOff x="3099182" y="1645975"/>
            <a:chExt cx="2436778" cy="18002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6" name="Oval 245"/>
            <p:cNvSpPr/>
            <p:nvPr/>
          </p:nvSpPr>
          <p:spPr>
            <a:xfrm>
              <a:off x="309918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/>
            <p:nvPr/>
          </p:nvSpPr>
          <p:spPr>
            <a:xfrm>
              <a:off x="342157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/>
            <p:nvPr/>
          </p:nvSpPr>
          <p:spPr>
            <a:xfrm>
              <a:off x="374397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/>
            <p:cNvSpPr/>
            <p:nvPr/>
          </p:nvSpPr>
          <p:spPr>
            <a:xfrm>
              <a:off x="4066364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/>
            <p:cNvSpPr/>
            <p:nvPr/>
          </p:nvSpPr>
          <p:spPr>
            <a:xfrm>
              <a:off x="4388758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/>
            <p:cNvSpPr/>
            <p:nvPr/>
          </p:nvSpPr>
          <p:spPr>
            <a:xfrm>
              <a:off x="471115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/>
            <p:cNvSpPr/>
            <p:nvPr/>
          </p:nvSpPr>
          <p:spPr>
            <a:xfrm>
              <a:off x="503354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535594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Group 204"/>
          <p:cNvGrpSpPr/>
          <p:nvPr/>
        </p:nvGrpSpPr>
        <p:grpSpPr>
          <a:xfrm>
            <a:off x="3107330" y="3663026"/>
            <a:ext cx="2436778" cy="180020"/>
            <a:chOff x="3099182" y="1645975"/>
            <a:chExt cx="2436778" cy="18002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38" name="Oval 237"/>
            <p:cNvSpPr/>
            <p:nvPr/>
          </p:nvSpPr>
          <p:spPr>
            <a:xfrm>
              <a:off x="309918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>
              <a:off x="342157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374397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4066364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4388758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>
              <a:off x="471115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/>
            <p:nvPr/>
          </p:nvSpPr>
          <p:spPr>
            <a:xfrm>
              <a:off x="503354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/>
            <p:nvPr/>
          </p:nvSpPr>
          <p:spPr>
            <a:xfrm>
              <a:off x="535594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Group 213"/>
          <p:cNvGrpSpPr/>
          <p:nvPr/>
        </p:nvGrpSpPr>
        <p:grpSpPr>
          <a:xfrm>
            <a:off x="3107330" y="3374875"/>
            <a:ext cx="2436778" cy="180020"/>
            <a:chOff x="3099182" y="1645975"/>
            <a:chExt cx="2436778" cy="18002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14" name="Oval 213"/>
            <p:cNvSpPr/>
            <p:nvPr/>
          </p:nvSpPr>
          <p:spPr>
            <a:xfrm>
              <a:off x="309918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342157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374397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4066364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4388758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>
              <a:off x="471115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/>
            <p:nvPr/>
          </p:nvSpPr>
          <p:spPr>
            <a:xfrm>
              <a:off x="503354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>
              <a:off x="535594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1" name="7-Point Star 150"/>
          <p:cNvSpPr/>
          <p:nvPr/>
        </p:nvSpPr>
        <p:spPr>
          <a:xfrm rot="5400000">
            <a:off x="5303934" y="3933056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7-Point Star 157"/>
          <p:cNvSpPr/>
          <p:nvPr/>
        </p:nvSpPr>
        <p:spPr>
          <a:xfrm rot="5400000">
            <a:off x="4982769" y="4217638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7-Point Star 160"/>
          <p:cNvSpPr/>
          <p:nvPr/>
        </p:nvSpPr>
        <p:spPr>
          <a:xfrm rot="5400000">
            <a:off x="4661605" y="4502220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7-Point Star 161"/>
          <p:cNvSpPr/>
          <p:nvPr/>
        </p:nvSpPr>
        <p:spPr>
          <a:xfrm rot="5400000">
            <a:off x="4340441" y="4786802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7-Point Star 162"/>
          <p:cNvSpPr/>
          <p:nvPr/>
        </p:nvSpPr>
        <p:spPr>
          <a:xfrm rot="5400000">
            <a:off x="4019277" y="5071384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7-Point Star 163"/>
          <p:cNvSpPr/>
          <p:nvPr/>
        </p:nvSpPr>
        <p:spPr>
          <a:xfrm rot="5400000">
            <a:off x="3698113" y="5355966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7-Point Star 164"/>
          <p:cNvSpPr/>
          <p:nvPr/>
        </p:nvSpPr>
        <p:spPr>
          <a:xfrm rot="5400000">
            <a:off x="3376949" y="5640548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7-Point Star 165"/>
          <p:cNvSpPr/>
          <p:nvPr/>
        </p:nvSpPr>
        <p:spPr>
          <a:xfrm rot="5400000">
            <a:off x="3055785" y="5925130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TextBox 166"/>
          <p:cNvSpPr txBox="1"/>
          <p:nvPr/>
        </p:nvSpPr>
        <p:spPr>
          <a:xfrm>
            <a:off x="149574" y="1124744"/>
            <a:ext cx="8742905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Autoassociation in the synaptic weight matrix</a:t>
            </a:r>
            <a:endParaRPr lang="en-US" sz="1200" dirty="0"/>
          </a:p>
        </p:txBody>
      </p:sp>
      <p:grpSp>
        <p:nvGrpSpPr>
          <p:cNvPr id="168" name="Group 167"/>
          <p:cNvGrpSpPr/>
          <p:nvPr/>
        </p:nvGrpSpPr>
        <p:grpSpPr>
          <a:xfrm>
            <a:off x="7632340" y="1513201"/>
            <a:ext cx="1476164" cy="2635879"/>
            <a:chOff x="7632340" y="1513201"/>
            <a:chExt cx="1476164" cy="2635879"/>
          </a:xfrm>
        </p:grpSpPr>
        <p:sp>
          <p:nvSpPr>
            <p:cNvPr id="170" name="TextBox 169"/>
            <p:cNvSpPr txBox="1"/>
            <p:nvPr/>
          </p:nvSpPr>
          <p:spPr>
            <a:xfrm>
              <a:off x="7632848" y="3318083"/>
              <a:ext cx="1475656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indent="396875"/>
              <a:endParaRPr lang="en-US" sz="800" dirty="0" smtClean="0"/>
            </a:p>
            <a:p>
              <a:pPr indent="396875"/>
              <a:r>
                <a:rPr lang="en-US" sz="800" dirty="0" smtClean="0"/>
                <a:t>Output Cell</a:t>
              </a:r>
            </a:p>
            <a:p>
              <a:pPr indent="396875"/>
              <a:endParaRPr lang="en-US" sz="800" dirty="0"/>
            </a:p>
            <a:p>
              <a:pPr indent="396875"/>
              <a:endParaRPr lang="en-US" sz="800" dirty="0" smtClean="0"/>
            </a:p>
            <a:p>
              <a:pPr indent="396875"/>
              <a:r>
                <a:rPr lang="en-US" sz="800" dirty="0" smtClean="0"/>
                <a:t>Inhibitory Cell</a:t>
              </a:r>
            </a:p>
            <a:p>
              <a:pPr indent="396875"/>
              <a:endParaRPr lang="en-US" sz="800" dirty="0" smtClean="0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7632848" y="1745521"/>
              <a:ext cx="1475656" cy="132343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indent="233363"/>
              <a:r>
                <a:rPr lang="en-US" sz="800" dirty="0" smtClean="0"/>
                <a:t>Synapse absent</a:t>
              </a:r>
            </a:p>
            <a:p>
              <a:pPr indent="233363"/>
              <a:endParaRPr lang="en-US" sz="800" dirty="0" smtClean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Synapse Established</a:t>
              </a:r>
            </a:p>
            <a:p>
              <a:pPr indent="233363"/>
              <a:endParaRPr lang="en-US" sz="800" dirty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Detonator Synapses</a:t>
              </a:r>
            </a:p>
            <a:p>
              <a:pPr indent="233363"/>
              <a:endParaRPr lang="en-US" sz="800" dirty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Inhibitory Synapse</a:t>
              </a:r>
            </a:p>
          </p:txBody>
        </p:sp>
        <p:sp>
          <p:nvSpPr>
            <p:cNvPr id="172" name="Oval 171"/>
            <p:cNvSpPr/>
            <p:nvPr/>
          </p:nvSpPr>
          <p:spPr>
            <a:xfrm>
              <a:off x="7704348" y="1781525"/>
              <a:ext cx="180020" cy="1800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7704348" y="2141565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7-Point Star 173"/>
            <p:cNvSpPr/>
            <p:nvPr/>
          </p:nvSpPr>
          <p:spPr>
            <a:xfrm rot="5400000">
              <a:off x="7692273" y="2489530"/>
              <a:ext cx="228099" cy="228099"/>
            </a:xfrm>
            <a:prstGeom prst="star7">
              <a:avLst/>
            </a:prstGeom>
            <a:solidFill>
              <a:srgbClr val="FDFCF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Isosceles Triangle 174"/>
            <p:cNvSpPr/>
            <p:nvPr/>
          </p:nvSpPr>
          <p:spPr>
            <a:xfrm>
              <a:off x="7666334" y="3311930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722349" y="2916241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7686346" y="3697577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7632948" y="1513201"/>
              <a:ext cx="1475555" cy="237819"/>
            </a:xfrm>
            <a:prstGeom prst="rect">
              <a:avLst/>
            </a:prstGeom>
            <a:solidFill>
              <a:schemeClr val="accent6">
                <a:alpha val="25098"/>
              </a:schemeClr>
            </a:solidFill>
            <a:ln>
              <a:solidFill>
                <a:srgbClr val="7030A0"/>
              </a:solidFill>
            </a:ln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b="1" dirty="0" smtClean="0"/>
                <a:t>Synapses</a:t>
              </a:r>
              <a:endParaRPr lang="en-US" sz="1000" b="1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7632340" y="3083169"/>
              <a:ext cx="1475555" cy="237819"/>
            </a:xfrm>
            <a:prstGeom prst="rect">
              <a:avLst/>
            </a:prstGeom>
            <a:solidFill>
              <a:schemeClr val="accent6">
                <a:alpha val="25098"/>
              </a:schemeClr>
            </a:solidFill>
            <a:ln>
              <a:solidFill>
                <a:srgbClr val="7030A0"/>
              </a:solidFill>
            </a:ln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b="1" dirty="0" smtClean="0"/>
                <a:t>Neurons</a:t>
              </a:r>
              <a:endParaRPr lang="en-US" sz="1000" b="1" dirty="0"/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3006343" y="1628800"/>
            <a:ext cx="3095827" cy="5039853"/>
            <a:chOff x="3006343" y="1628800"/>
            <a:chExt cx="3095827" cy="5039853"/>
          </a:xfrm>
        </p:grpSpPr>
        <p:cxnSp>
          <p:nvCxnSpPr>
            <p:cNvPr id="182" name="Straight Connector 181"/>
            <p:cNvCxnSpPr/>
            <p:nvPr/>
          </p:nvCxnSpPr>
          <p:spPr>
            <a:xfrm>
              <a:off x="5922150" y="1735985"/>
              <a:ext cx="0" cy="432723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3193874" y="6309320"/>
              <a:ext cx="24942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Oval 183"/>
            <p:cNvSpPr/>
            <p:nvPr/>
          </p:nvSpPr>
          <p:spPr>
            <a:xfrm>
              <a:off x="5832140" y="162880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5832140" y="191695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5832140" y="220510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5832140" y="249325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5832140" y="278140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5832140" y="306955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5832140" y="3645851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5832140" y="335770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Arc 192"/>
            <p:cNvSpPr/>
            <p:nvPr/>
          </p:nvSpPr>
          <p:spPr>
            <a:xfrm rot="5400000">
              <a:off x="5382090" y="5769260"/>
              <a:ext cx="540060" cy="540060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5742130" y="4943695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Isosceles Triangle 194"/>
            <p:cNvSpPr/>
            <p:nvPr/>
          </p:nvSpPr>
          <p:spPr>
            <a:xfrm>
              <a:off x="5258947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Isosceles Triangle 196"/>
            <p:cNvSpPr/>
            <p:nvPr/>
          </p:nvSpPr>
          <p:spPr>
            <a:xfrm>
              <a:off x="3328144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Isosceles Triangle 197"/>
            <p:cNvSpPr/>
            <p:nvPr/>
          </p:nvSpPr>
          <p:spPr>
            <a:xfrm>
              <a:off x="3649945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Isosceles Triangle 198"/>
            <p:cNvSpPr/>
            <p:nvPr/>
          </p:nvSpPr>
          <p:spPr>
            <a:xfrm>
              <a:off x="3971746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Isosceles Triangle 199"/>
            <p:cNvSpPr/>
            <p:nvPr/>
          </p:nvSpPr>
          <p:spPr>
            <a:xfrm>
              <a:off x="4293547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Isosceles Triangle 200"/>
            <p:cNvSpPr/>
            <p:nvPr/>
          </p:nvSpPr>
          <p:spPr>
            <a:xfrm>
              <a:off x="4615348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Isosceles Triangle 201"/>
            <p:cNvSpPr/>
            <p:nvPr/>
          </p:nvSpPr>
          <p:spPr>
            <a:xfrm>
              <a:off x="4937149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Isosceles Triangle 202"/>
            <p:cNvSpPr/>
            <p:nvPr/>
          </p:nvSpPr>
          <p:spPr>
            <a:xfrm>
              <a:off x="3006343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3107330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3431207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3755084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78961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402838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726715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5050592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374469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3" name="Rectangle 152"/>
          <p:cNvSpPr/>
          <p:nvPr/>
        </p:nvSpPr>
        <p:spPr>
          <a:xfrm>
            <a:off x="2987824" y="1592796"/>
            <a:ext cx="2628292" cy="2304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3"/>
          <p:cNvSpPr txBox="1"/>
          <p:nvPr/>
        </p:nvSpPr>
        <p:spPr>
          <a:xfrm>
            <a:off x="6066420" y="4473116"/>
            <a:ext cx="2610036" cy="9541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Synapses between the two input sources are not present prior to “learning” the associations</a:t>
            </a:r>
          </a:p>
        </p:txBody>
      </p:sp>
      <p:cxnSp>
        <p:nvCxnSpPr>
          <p:cNvPr id="155" name="Straight Arrow Connector 154"/>
          <p:cNvCxnSpPr/>
          <p:nvPr/>
        </p:nvCxnSpPr>
        <p:spPr>
          <a:xfrm flipH="1" flipV="1">
            <a:off x="5544108" y="3898083"/>
            <a:ext cx="504056" cy="575033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6" name="Group 155"/>
          <p:cNvGrpSpPr/>
          <p:nvPr/>
        </p:nvGrpSpPr>
        <p:grpSpPr>
          <a:xfrm rot="16200000">
            <a:off x="-254239" y="4880531"/>
            <a:ext cx="2353334" cy="386376"/>
            <a:chOff x="4068337" y="2016699"/>
            <a:chExt cx="2713700" cy="388459"/>
          </a:xfrm>
          <a:solidFill>
            <a:schemeClr val="bg1"/>
          </a:solidFill>
        </p:grpSpPr>
        <p:sp>
          <p:nvSpPr>
            <p:cNvPr id="157" name="TextBox 156"/>
            <p:cNvSpPr txBox="1"/>
            <p:nvPr/>
          </p:nvSpPr>
          <p:spPr>
            <a:xfrm>
              <a:off x="4068337" y="2016699"/>
              <a:ext cx="1417433" cy="38845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 anchor="ctr">
              <a:normAutofit fontScale="60000" lnSpcReduction="2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300" b="1" dirty="0" smtClean="0"/>
                <a:t>Object</a:t>
              </a:r>
            </a:p>
            <a:p>
              <a:r>
                <a:rPr lang="en-US" sz="1300" b="1" dirty="0" smtClean="0"/>
                <a:t>Paul the grad student</a:t>
              </a:r>
              <a:endParaRPr lang="en-US" sz="1300" b="1" dirty="0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5383946" y="2016701"/>
              <a:ext cx="1398091" cy="38845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 anchor="ctr">
              <a:normAutofit fontScale="67500" lnSpcReduction="2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 smtClean="0"/>
                <a:t>Context A</a:t>
              </a:r>
            </a:p>
            <a:p>
              <a:r>
                <a:rPr lang="en-US" sz="1200" b="1" dirty="0" smtClean="0"/>
                <a:t>Paul’s research lab</a:t>
              </a:r>
              <a:endParaRPr lang="en-US" sz="1200" b="1" dirty="0"/>
            </a:p>
          </p:txBody>
        </p:sp>
      </p:grpSp>
      <p:sp>
        <p:nvSpPr>
          <p:cNvPr id="169" name="Title 1"/>
          <p:cNvSpPr txBox="1">
            <a:spLocks/>
          </p:cNvSpPr>
          <p:nvPr/>
        </p:nvSpPr>
        <p:spPr>
          <a:xfrm>
            <a:off x="76200" y="76200"/>
            <a:ext cx="8991600" cy="990600"/>
          </a:xfrm>
          <a:prstGeom prst="rect">
            <a:avLst/>
          </a:prstGeom>
          <a:solidFill>
            <a:srgbClr val="CCCCFF">
              <a:alpha val="25098"/>
            </a:srgb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Encoding</a:t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Associating object and context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190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3508" y="1586686"/>
            <a:ext cx="2360004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Paul in context</a:t>
            </a:r>
          </a:p>
          <a:p>
            <a:r>
              <a:rPr lang="en-US" sz="1200" dirty="0" smtClean="0"/>
              <a:t>Observe Paul in his native habitat</a:t>
            </a:r>
            <a:endParaRPr lang="en-US" sz="1200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9" y="1983034"/>
            <a:ext cx="2360003" cy="177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5840" y="4396796"/>
            <a:ext cx="2360253" cy="146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40630" y="2230421"/>
            <a:ext cx="2196243" cy="106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" name="TextBox 112"/>
          <p:cNvSpPr txBox="1"/>
          <p:nvPr/>
        </p:nvSpPr>
        <p:spPr>
          <a:xfrm rot="16200000">
            <a:off x="6003488" y="4373778"/>
            <a:ext cx="215377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endParaRPr lang="en-US" sz="800" dirty="0" smtClean="0"/>
          </a:p>
          <a:p>
            <a:pPr>
              <a:buFontTx/>
              <a:buAutoNum type="arabicParenR"/>
            </a:pPr>
            <a:r>
              <a:rPr lang="en-US" sz="800" dirty="0" smtClean="0"/>
              <a:t> Sallow complexion/ Science stuff</a:t>
            </a:r>
          </a:p>
          <a:p>
            <a:pPr marL="342900" indent="-342900">
              <a:buAutoNum type="arabicParenR"/>
            </a:pPr>
            <a:endParaRPr lang="en-US" sz="800" dirty="0" smtClean="0"/>
          </a:p>
          <a:p>
            <a:r>
              <a:rPr lang="en-US" sz="800" dirty="0" smtClean="0"/>
              <a:t>2) Receding Hair Line</a:t>
            </a:r>
            <a:r>
              <a:rPr lang="en-US" sz="800" dirty="0"/>
              <a:t> </a:t>
            </a:r>
            <a:r>
              <a:rPr lang="en-US" sz="800" dirty="0" smtClean="0"/>
              <a:t>/ Science </a:t>
            </a:r>
            <a:r>
              <a:rPr lang="en-US" sz="800" dirty="0"/>
              <a:t>stuff</a:t>
            </a:r>
            <a:endParaRPr lang="en-US" sz="800" dirty="0" smtClean="0"/>
          </a:p>
          <a:p>
            <a:endParaRPr lang="en-US" sz="800" dirty="0" smtClean="0"/>
          </a:p>
          <a:p>
            <a:r>
              <a:rPr lang="en-US" sz="800" dirty="0" smtClean="0"/>
              <a:t>3) Sunken eyes</a:t>
            </a:r>
            <a:r>
              <a:rPr lang="en-US" sz="800" dirty="0"/>
              <a:t> </a:t>
            </a:r>
            <a:r>
              <a:rPr lang="en-US" sz="800" dirty="0" smtClean="0"/>
              <a:t>/ Science </a:t>
            </a:r>
            <a:r>
              <a:rPr lang="en-US" sz="800" dirty="0"/>
              <a:t>stuff</a:t>
            </a:r>
            <a:endParaRPr lang="en-US" sz="800" dirty="0" smtClean="0"/>
          </a:p>
          <a:p>
            <a:endParaRPr lang="en-US" sz="800" dirty="0"/>
          </a:p>
          <a:p>
            <a:r>
              <a:rPr lang="en-US" sz="800" dirty="0" smtClean="0"/>
              <a:t>4) Five-o-clock shadow</a:t>
            </a:r>
            <a:r>
              <a:rPr lang="en-US" sz="800" dirty="0"/>
              <a:t> </a:t>
            </a:r>
            <a:r>
              <a:rPr lang="en-US" sz="800" dirty="0" smtClean="0"/>
              <a:t>/ Science </a:t>
            </a:r>
            <a:r>
              <a:rPr lang="en-US" sz="800" dirty="0"/>
              <a:t>stuff</a:t>
            </a:r>
            <a:endParaRPr lang="en-US" sz="800" dirty="0" smtClean="0"/>
          </a:p>
          <a:p>
            <a:endParaRPr lang="en-US" sz="800" dirty="0"/>
          </a:p>
        </p:txBody>
      </p:sp>
      <p:grpSp>
        <p:nvGrpSpPr>
          <p:cNvPr id="126" name="Group 125"/>
          <p:cNvGrpSpPr/>
          <p:nvPr/>
        </p:nvGrpSpPr>
        <p:grpSpPr>
          <a:xfrm>
            <a:off x="1115616" y="1628800"/>
            <a:ext cx="5724636" cy="4788532"/>
            <a:chOff x="1115616" y="1628800"/>
            <a:chExt cx="5724636" cy="4788532"/>
          </a:xfrm>
        </p:grpSpPr>
        <p:sp>
          <p:nvSpPr>
            <p:cNvPr id="118" name="Rectangle 117"/>
            <p:cNvSpPr/>
            <p:nvPr/>
          </p:nvSpPr>
          <p:spPr>
            <a:xfrm>
              <a:off x="6516216" y="1628800"/>
              <a:ext cx="288032" cy="223224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Straight Arrow Connector 119"/>
            <p:cNvCxnSpPr/>
            <p:nvPr/>
          </p:nvCxnSpPr>
          <p:spPr>
            <a:xfrm flipH="1">
              <a:off x="5796136" y="4041068"/>
              <a:ext cx="1044116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5904148" y="3717032"/>
              <a:ext cx="68436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sz="1600" b="1" dirty="0" smtClean="0">
                  <a:solidFill>
                    <a:srgbClr val="FF0000"/>
                  </a:solidFill>
                </a:rPr>
                <a:t>Input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22" name="Straight Arrow Connector 121"/>
            <p:cNvCxnSpPr/>
            <p:nvPr/>
          </p:nvCxnSpPr>
          <p:spPr>
            <a:xfrm>
              <a:off x="1187624" y="6402814"/>
              <a:ext cx="93610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1367644" y="6078778"/>
              <a:ext cx="68436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sz="1600" b="1" dirty="0" smtClean="0">
                  <a:solidFill>
                    <a:srgbClr val="FF0000"/>
                  </a:solidFill>
                </a:rPr>
                <a:t>Input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1115616" y="3969060"/>
              <a:ext cx="288032" cy="223224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8" name="Straight Connector 127"/>
          <p:cNvCxnSpPr/>
          <p:nvPr/>
        </p:nvCxnSpPr>
        <p:spPr>
          <a:xfrm flipH="1">
            <a:off x="3193874" y="17412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3193874" y="20286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>
            <a:off x="3193874" y="23160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3193874" y="26034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5445950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5121914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V="1">
            <a:off x="4797878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4473842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4165982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V="1">
            <a:off x="3841946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3517910" y="1741235"/>
            <a:ext cx="0" cy="4748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3193874" y="1741235"/>
            <a:ext cx="0" cy="4748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3193874" y="28908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3193874" y="31782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3193874" y="34656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3193874" y="3753036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2329778" y="408149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2329778" y="4368895"/>
            <a:ext cx="27921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2329778" y="4656295"/>
            <a:ext cx="2468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2329778" y="4943695"/>
            <a:ext cx="2144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2329778" y="5232965"/>
            <a:ext cx="1836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2329778" y="5518495"/>
            <a:ext cx="15121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>
            <a:off x="2329778" y="5805895"/>
            <a:ext cx="11881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2329778" y="6093296"/>
            <a:ext cx="8640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6" name="Group 305"/>
          <p:cNvGrpSpPr/>
          <p:nvPr/>
        </p:nvGrpSpPr>
        <p:grpSpPr>
          <a:xfrm>
            <a:off x="3107330" y="1645975"/>
            <a:ext cx="2436778" cy="2197071"/>
            <a:chOff x="3107330" y="1645975"/>
            <a:chExt cx="2436778" cy="2197071"/>
          </a:xfrm>
        </p:grpSpPr>
        <p:grpSp>
          <p:nvGrpSpPr>
            <p:cNvPr id="159" name="Group 10294"/>
            <p:cNvGrpSpPr/>
            <p:nvPr/>
          </p:nvGrpSpPr>
          <p:grpSpPr>
            <a:xfrm>
              <a:off x="3107330" y="16459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95" name="Oval 294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295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Oval 296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Oval 297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298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299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Oval 301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0" name="Group 159"/>
            <p:cNvGrpSpPr/>
            <p:nvPr/>
          </p:nvGrpSpPr>
          <p:grpSpPr>
            <a:xfrm>
              <a:off x="3107330" y="193412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87" name="Oval 286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288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91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>
              <a:off x="3107330" y="22222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79" name="Oval 278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Oval 281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Oval 282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8" name="Group 177"/>
            <p:cNvGrpSpPr/>
            <p:nvPr/>
          </p:nvGrpSpPr>
          <p:grpSpPr>
            <a:xfrm>
              <a:off x="3107330" y="251042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71" name="Oval 270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Oval 274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275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7" name="Group 186"/>
            <p:cNvGrpSpPr/>
            <p:nvPr/>
          </p:nvGrpSpPr>
          <p:grpSpPr>
            <a:xfrm>
              <a:off x="3107330" y="27985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63" name="Oval 262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3107330" y="308672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55" name="Oval 254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261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5" name="Group 204"/>
            <p:cNvGrpSpPr/>
            <p:nvPr/>
          </p:nvGrpSpPr>
          <p:grpSpPr>
            <a:xfrm>
              <a:off x="3107330" y="3663026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47" name="Oval 246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4" name="Group 213"/>
            <p:cNvGrpSpPr/>
            <p:nvPr/>
          </p:nvGrpSpPr>
          <p:grpSpPr>
            <a:xfrm>
              <a:off x="3107330" y="33748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39" name="Oval 238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4" name="TextBox 123"/>
          <p:cNvSpPr txBox="1"/>
          <p:nvPr/>
        </p:nvSpPr>
        <p:spPr>
          <a:xfrm>
            <a:off x="6066420" y="4473116"/>
            <a:ext cx="2610036" cy="116955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Synapses are Hebbian in that they are formed only when both inputs are co-activated in time (</a:t>
            </a:r>
            <a:r>
              <a:rPr lang="en-US" sz="1400" dirty="0" err="1" smtClean="0"/>
              <a:t>i.e</a:t>
            </a:r>
            <a:r>
              <a:rPr lang="en-US" sz="1400" dirty="0" smtClean="0"/>
              <a:t> both have a value of 1)</a:t>
            </a:r>
          </a:p>
        </p:txBody>
      </p:sp>
      <p:cxnSp>
        <p:nvCxnSpPr>
          <p:cNvPr id="127" name="Straight Arrow Connector 126"/>
          <p:cNvCxnSpPr/>
          <p:nvPr/>
        </p:nvCxnSpPr>
        <p:spPr>
          <a:xfrm flipH="1" flipV="1">
            <a:off x="5544108" y="3898083"/>
            <a:ext cx="504056" cy="575033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7-Point Star 2"/>
          <p:cNvSpPr/>
          <p:nvPr/>
        </p:nvSpPr>
        <p:spPr>
          <a:xfrm rot="5400000">
            <a:off x="5303934" y="3933056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7-Point Star 151"/>
          <p:cNvSpPr/>
          <p:nvPr/>
        </p:nvSpPr>
        <p:spPr>
          <a:xfrm rot="5400000">
            <a:off x="4982769" y="4217638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7-Point Star 152"/>
          <p:cNvSpPr/>
          <p:nvPr/>
        </p:nvSpPr>
        <p:spPr>
          <a:xfrm rot="5400000">
            <a:off x="4661605" y="4502220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7-Point Star 153"/>
          <p:cNvSpPr/>
          <p:nvPr/>
        </p:nvSpPr>
        <p:spPr>
          <a:xfrm rot="5400000">
            <a:off x="4340441" y="4786802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7-Point Star 154"/>
          <p:cNvSpPr/>
          <p:nvPr/>
        </p:nvSpPr>
        <p:spPr>
          <a:xfrm rot="5400000">
            <a:off x="4019277" y="5071384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7-Point Star 155"/>
          <p:cNvSpPr/>
          <p:nvPr/>
        </p:nvSpPr>
        <p:spPr>
          <a:xfrm rot="5400000">
            <a:off x="3698113" y="5355966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7-Point Star 157"/>
          <p:cNvSpPr/>
          <p:nvPr/>
        </p:nvSpPr>
        <p:spPr>
          <a:xfrm rot="5400000">
            <a:off x="3376949" y="5640548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7-Point Star 160"/>
          <p:cNvSpPr/>
          <p:nvPr/>
        </p:nvSpPr>
        <p:spPr>
          <a:xfrm rot="5400000">
            <a:off x="3055785" y="5925130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TextBox 174"/>
          <p:cNvSpPr txBox="1"/>
          <p:nvPr/>
        </p:nvSpPr>
        <p:spPr>
          <a:xfrm>
            <a:off x="149574" y="1124744"/>
            <a:ext cx="8742905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Autoassociation in the synaptic weight matrix</a:t>
            </a:r>
            <a:endParaRPr lang="en-US" sz="1200" dirty="0"/>
          </a:p>
        </p:txBody>
      </p:sp>
      <p:grpSp>
        <p:nvGrpSpPr>
          <p:cNvPr id="176" name="Group 175"/>
          <p:cNvGrpSpPr/>
          <p:nvPr/>
        </p:nvGrpSpPr>
        <p:grpSpPr>
          <a:xfrm>
            <a:off x="7632340" y="1513201"/>
            <a:ext cx="1476164" cy="2635879"/>
            <a:chOff x="7632340" y="1513201"/>
            <a:chExt cx="1476164" cy="2635879"/>
          </a:xfrm>
        </p:grpSpPr>
        <p:sp>
          <p:nvSpPr>
            <p:cNvPr id="177" name="TextBox 176"/>
            <p:cNvSpPr txBox="1"/>
            <p:nvPr/>
          </p:nvSpPr>
          <p:spPr>
            <a:xfrm>
              <a:off x="7632848" y="3318083"/>
              <a:ext cx="1475656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indent="396875"/>
              <a:endParaRPr lang="en-US" sz="800" dirty="0" smtClean="0"/>
            </a:p>
            <a:p>
              <a:pPr indent="396875"/>
              <a:r>
                <a:rPr lang="en-US" sz="800" dirty="0" smtClean="0"/>
                <a:t>Output Cell</a:t>
              </a:r>
            </a:p>
            <a:p>
              <a:pPr indent="396875"/>
              <a:endParaRPr lang="en-US" sz="800" dirty="0"/>
            </a:p>
            <a:p>
              <a:pPr indent="396875"/>
              <a:endParaRPr lang="en-US" sz="800" dirty="0" smtClean="0"/>
            </a:p>
            <a:p>
              <a:pPr indent="396875"/>
              <a:r>
                <a:rPr lang="en-US" sz="800" dirty="0" smtClean="0"/>
                <a:t>Inhibitory Cell</a:t>
              </a:r>
            </a:p>
            <a:p>
              <a:pPr indent="396875"/>
              <a:endParaRPr lang="en-US" sz="800" dirty="0" smtClean="0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7632848" y="1745521"/>
              <a:ext cx="1475656" cy="132343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indent="233363"/>
              <a:r>
                <a:rPr lang="en-US" sz="800" dirty="0" smtClean="0"/>
                <a:t>Synapse absent</a:t>
              </a:r>
            </a:p>
            <a:p>
              <a:pPr indent="233363"/>
              <a:endParaRPr lang="en-US" sz="800" dirty="0" smtClean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Synapse Established</a:t>
              </a:r>
            </a:p>
            <a:p>
              <a:pPr indent="233363"/>
              <a:endParaRPr lang="en-US" sz="800" dirty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Detonator Synapses</a:t>
              </a:r>
            </a:p>
            <a:p>
              <a:pPr indent="233363"/>
              <a:endParaRPr lang="en-US" sz="800" dirty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Inhibitory Synapse</a:t>
              </a:r>
            </a:p>
          </p:txBody>
        </p:sp>
        <p:sp>
          <p:nvSpPr>
            <p:cNvPr id="180" name="Oval 179"/>
            <p:cNvSpPr/>
            <p:nvPr/>
          </p:nvSpPr>
          <p:spPr>
            <a:xfrm>
              <a:off x="7704348" y="1781525"/>
              <a:ext cx="180020" cy="1800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7704348" y="2141565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7-Point Star 181"/>
            <p:cNvSpPr/>
            <p:nvPr/>
          </p:nvSpPr>
          <p:spPr>
            <a:xfrm rot="5400000">
              <a:off x="7692273" y="2489530"/>
              <a:ext cx="228099" cy="228099"/>
            </a:xfrm>
            <a:prstGeom prst="star7">
              <a:avLst/>
            </a:prstGeom>
            <a:solidFill>
              <a:srgbClr val="FDFCF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Isosceles Triangle 182"/>
            <p:cNvSpPr/>
            <p:nvPr/>
          </p:nvSpPr>
          <p:spPr>
            <a:xfrm>
              <a:off x="7666334" y="3311930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7722349" y="2916241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7686346" y="3697577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7632948" y="1513201"/>
              <a:ext cx="1475555" cy="237819"/>
            </a:xfrm>
            <a:prstGeom prst="rect">
              <a:avLst/>
            </a:prstGeom>
            <a:solidFill>
              <a:schemeClr val="accent6">
                <a:alpha val="25098"/>
              </a:schemeClr>
            </a:solidFill>
            <a:ln>
              <a:solidFill>
                <a:srgbClr val="7030A0"/>
              </a:solidFill>
            </a:ln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b="1" dirty="0" smtClean="0"/>
                <a:t>Synapses</a:t>
              </a:r>
              <a:endParaRPr lang="en-US" sz="1000" b="1" dirty="0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7632340" y="3083169"/>
              <a:ext cx="1475555" cy="237819"/>
            </a:xfrm>
            <a:prstGeom prst="rect">
              <a:avLst/>
            </a:prstGeom>
            <a:solidFill>
              <a:schemeClr val="accent6">
                <a:alpha val="25098"/>
              </a:schemeClr>
            </a:solidFill>
            <a:ln>
              <a:solidFill>
                <a:srgbClr val="7030A0"/>
              </a:solidFill>
            </a:ln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b="1" dirty="0" smtClean="0"/>
                <a:t>Neurons</a:t>
              </a:r>
              <a:endParaRPr lang="en-US" sz="1000" b="1" dirty="0"/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3006343" y="1628800"/>
            <a:ext cx="3095827" cy="5039853"/>
            <a:chOff x="3006343" y="1628800"/>
            <a:chExt cx="3095827" cy="5039853"/>
          </a:xfrm>
        </p:grpSpPr>
        <p:cxnSp>
          <p:nvCxnSpPr>
            <p:cNvPr id="190" name="Straight Connector 189"/>
            <p:cNvCxnSpPr/>
            <p:nvPr/>
          </p:nvCxnSpPr>
          <p:spPr>
            <a:xfrm>
              <a:off x="5922150" y="1735985"/>
              <a:ext cx="0" cy="432723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3193874" y="6309320"/>
              <a:ext cx="24942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Oval 191"/>
            <p:cNvSpPr/>
            <p:nvPr/>
          </p:nvSpPr>
          <p:spPr>
            <a:xfrm>
              <a:off x="5832140" y="162880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5832140" y="191695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5832140" y="220510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5832140" y="249325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5832140" y="278140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5832140" y="306955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5832140" y="3645851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>
              <a:off x="5832140" y="335770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Arc 200"/>
            <p:cNvSpPr/>
            <p:nvPr/>
          </p:nvSpPr>
          <p:spPr>
            <a:xfrm rot="5400000">
              <a:off x="5382090" y="5769260"/>
              <a:ext cx="540060" cy="540060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5742130" y="4943695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Isosceles Triangle 202"/>
            <p:cNvSpPr/>
            <p:nvPr/>
          </p:nvSpPr>
          <p:spPr>
            <a:xfrm>
              <a:off x="5258947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Isosceles Triangle 203"/>
            <p:cNvSpPr/>
            <p:nvPr/>
          </p:nvSpPr>
          <p:spPr>
            <a:xfrm>
              <a:off x="3328144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Isosceles Triangle 205"/>
            <p:cNvSpPr/>
            <p:nvPr/>
          </p:nvSpPr>
          <p:spPr>
            <a:xfrm>
              <a:off x="3649945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Isosceles Triangle 206"/>
            <p:cNvSpPr/>
            <p:nvPr/>
          </p:nvSpPr>
          <p:spPr>
            <a:xfrm>
              <a:off x="3971746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Isosceles Triangle 207"/>
            <p:cNvSpPr/>
            <p:nvPr/>
          </p:nvSpPr>
          <p:spPr>
            <a:xfrm>
              <a:off x="4293547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Isosceles Triangle 208"/>
            <p:cNvSpPr/>
            <p:nvPr/>
          </p:nvSpPr>
          <p:spPr>
            <a:xfrm>
              <a:off x="4615348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Isosceles Triangle 209"/>
            <p:cNvSpPr/>
            <p:nvPr/>
          </p:nvSpPr>
          <p:spPr>
            <a:xfrm>
              <a:off x="4937149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Isosceles Triangle 210"/>
            <p:cNvSpPr/>
            <p:nvPr/>
          </p:nvSpPr>
          <p:spPr>
            <a:xfrm>
              <a:off x="3006343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3107330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3431207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3755084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4078961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4402838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4726715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5050592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5374469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Group 220"/>
          <p:cNvGrpSpPr/>
          <p:nvPr/>
        </p:nvGrpSpPr>
        <p:grpSpPr>
          <a:xfrm rot="16200000">
            <a:off x="-254239" y="4880531"/>
            <a:ext cx="2353334" cy="386376"/>
            <a:chOff x="4068337" y="2016699"/>
            <a:chExt cx="2713700" cy="388459"/>
          </a:xfrm>
          <a:solidFill>
            <a:schemeClr val="bg1"/>
          </a:solidFill>
        </p:grpSpPr>
        <p:sp>
          <p:nvSpPr>
            <p:cNvPr id="222" name="TextBox 221"/>
            <p:cNvSpPr txBox="1"/>
            <p:nvPr/>
          </p:nvSpPr>
          <p:spPr>
            <a:xfrm>
              <a:off x="4068337" y="2016699"/>
              <a:ext cx="1417433" cy="38845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 anchor="ctr">
              <a:normAutofit fontScale="60000" lnSpcReduction="2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300" b="1" dirty="0" smtClean="0"/>
                <a:t>Object</a:t>
              </a:r>
            </a:p>
            <a:p>
              <a:r>
                <a:rPr lang="en-US" sz="1300" b="1" dirty="0" smtClean="0"/>
                <a:t>Paul the grad student</a:t>
              </a:r>
              <a:endParaRPr lang="en-US" sz="1300" b="1" dirty="0"/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5383946" y="2016701"/>
              <a:ext cx="1398091" cy="38845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 anchor="ctr">
              <a:normAutofit fontScale="67500" lnSpcReduction="2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 smtClean="0"/>
                <a:t>Context A</a:t>
              </a:r>
            </a:p>
            <a:p>
              <a:r>
                <a:rPr lang="en-US" sz="1200" b="1" dirty="0" smtClean="0"/>
                <a:t>Paul’s research lab</a:t>
              </a:r>
              <a:endParaRPr lang="en-US" sz="1200" b="1" dirty="0"/>
            </a:p>
          </p:txBody>
        </p:sp>
      </p:grpSp>
      <p:sp>
        <p:nvSpPr>
          <p:cNvPr id="167" name="Title 1"/>
          <p:cNvSpPr txBox="1">
            <a:spLocks/>
          </p:cNvSpPr>
          <p:nvPr/>
        </p:nvSpPr>
        <p:spPr>
          <a:xfrm>
            <a:off x="76200" y="76200"/>
            <a:ext cx="8991600" cy="990600"/>
          </a:xfrm>
          <a:prstGeom prst="rect">
            <a:avLst/>
          </a:prstGeom>
          <a:solidFill>
            <a:srgbClr val="CCCCFF">
              <a:alpha val="25098"/>
            </a:srgb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Encoding</a:t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Associating object and context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7545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3508" y="1586686"/>
            <a:ext cx="2360004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Paul in context</a:t>
            </a:r>
          </a:p>
          <a:p>
            <a:r>
              <a:rPr lang="en-US" sz="1200" dirty="0" smtClean="0"/>
              <a:t>Observe Paul in his native habitat</a:t>
            </a:r>
            <a:endParaRPr lang="en-US" sz="1200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9" y="1983034"/>
            <a:ext cx="2360003" cy="177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5840" y="4396796"/>
            <a:ext cx="2360253" cy="146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40630" y="2230421"/>
            <a:ext cx="2196243" cy="106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" name="TextBox 112"/>
          <p:cNvSpPr txBox="1"/>
          <p:nvPr/>
        </p:nvSpPr>
        <p:spPr>
          <a:xfrm rot="16200000">
            <a:off x="6003488" y="4373778"/>
            <a:ext cx="215377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endParaRPr lang="en-US" sz="800" dirty="0" smtClean="0"/>
          </a:p>
          <a:p>
            <a:pPr>
              <a:buFontTx/>
              <a:buAutoNum type="arabicParenR"/>
            </a:pPr>
            <a:r>
              <a:rPr lang="en-US" sz="800" dirty="0" smtClean="0"/>
              <a:t> Sallow complexion/ Science stuff</a:t>
            </a:r>
          </a:p>
          <a:p>
            <a:pPr marL="342900" indent="-342900">
              <a:buAutoNum type="arabicParenR"/>
            </a:pPr>
            <a:endParaRPr lang="en-US" sz="800" dirty="0" smtClean="0"/>
          </a:p>
          <a:p>
            <a:r>
              <a:rPr lang="en-US" sz="800" dirty="0" smtClean="0"/>
              <a:t>2) Receding Hair Line</a:t>
            </a:r>
            <a:r>
              <a:rPr lang="en-US" sz="800" dirty="0"/>
              <a:t> </a:t>
            </a:r>
            <a:r>
              <a:rPr lang="en-US" sz="800" dirty="0" smtClean="0"/>
              <a:t>/ Science </a:t>
            </a:r>
            <a:r>
              <a:rPr lang="en-US" sz="800" dirty="0"/>
              <a:t>stuff</a:t>
            </a:r>
            <a:endParaRPr lang="en-US" sz="800" dirty="0" smtClean="0"/>
          </a:p>
          <a:p>
            <a:endParaRPr lang="en-US" sz="800" dirty="0" smtClean="0"/>
          </a:p>
          <a:p>
            <a:r>
              <a:rPr lang="en-US" sz="800" dirty="0" smtClean="0"/>
              <a:t>3) Sunken eyes</a:t>
            </a:r>
            <a:r>
              <a:rPr lang="en-US" sz="800" dirty="0"/>
              <a:t> </a:t>
            </a:r>
            <a:r>
              <a:rPr lang="en-US" sz="800" dirty="0" smtClean="0"/>
              <a:t>/ Science </a:t>
            </a:r>
            <a:r>
              <a:rPr lang="en-US" sz="800" dirty="0"/>
              <a:t>stuff</a:t>
            </a:r>
            <a:endParaRPr lang="en-US" sz="800" dirty="0" smtClean="0"/>
          </a:p>
          <a:p>
            <a:endParaRPr lang="en-US" sz="800" dirty="0"/>
          </a:p>
          <a:p>
            <a:r>
              <a:rPr lang="en-US" sz="800" dirty="0" smtClean="0"/>
              <a:t>4) Five-o-clock shadow</a:t>
            </a:r>
            <a:r>
              <a:rPr lang="en-US" sz="800" dirty="0"/>
              <a:t> </a:t>
            </a:r>
            <a:r>
              <a:rPr lang="en-US" sz="800" dirty="0" smtClean="0"/>
              <a:t>/ Science </a:t>
            </a:r>
            <a:r>
              <a:rPr lang="en-US" sz="800" dirty="0"/>
              <a:t>stuff</a:t>
            </a:r>
            <a:endParaRPr lang="en-US" sz="800" dirty="0" smtClean="0"/>
          </a:p>
          <a:p>
            <a:endParaRPr lang="en-US" sz="800" dirty="0"/>
          </a:p>
        </p:txBody>
      </p:sp>
      <p:cxnSp>
        <p:nvCxnSpPr>
          <p:cNvPr id="128" name="Straight Connector 127"/>
          <p:cNvCxnSpPr/>
          <p:nvPr/>
        </p:nvCxnSpPr>
        <p:spPr>
          <a:xfrm flipH="1">
            <a:off x="3193874" y="17412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3193874" y="20286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>
            <a:off x="3193874" y="23160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3193874" y="26034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5445950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5121914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V="1">
            <a:off x="4797878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4473842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4165982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V="1">
            <a:off x="3841946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3517910" y="1741235"/>
            <a:ext cx="0" cy="4748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3193874" y="1741235"/>
            <a:ext cx="0" cy="4748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3193874" y="28908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3193874" y="31782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3193874" y="34656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3193874" y="3753036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2329778" y="408149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2329778" y="4368895"/>
            <a:ext cx="27921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2329778" y="4656295"/>
            <a:ext cx="2468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2329778" y="4943695"/>
            <a:ext cx="2144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2329778" y="5232965"/>
            <a:ext cx="1836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2329778" y="5518495"/>
            <a:ext cx="15121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>
            <a:off x="2329778" y="5805895"/>
            <a:ext cx="11881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2329778" y="6093296"/>
            <a:ext cx="8640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05"/>
          <p:cNvGrpSpPr/>
          <p:nvPr/>
        </p:nvGrpSpPr>
        <p:grpSpPr>
          <a:xfrm>
            <a:off x="3107330" y="1645975"/>
            <a:ext cx="2436778" cy="2197071"/>
            <a:chOff x="3107330" y="1645975"/>
            <a:chExt cx="2436778" cy="2197071"/>
          </a:xfrm>
        </p:grpSpPr>
        <p:grpSp>
          <p:nvGrpSpPr>
            <p:cNvPr id="5" name="Group 10294"/>
            <p:cNvGrpSpPr/>
            <p:nvPr/>
          </p:nvGrpSpPr>
          <p:grpSpPr>
            <a:xfrm>
              <a:off x="3107330" y="16459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95" name="Oval 294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295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Oval 296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Oval 297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298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299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Oval 301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159"/>
            <p:cNvGrpSpPr/>
            <p:nvPr/>
          </p:nvGrpSpPr>
          <p:grpSpPr>
            <a:xfrm>
              <a:off x="3107330" y="193412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87" name="Oval 286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288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91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168"/>
            <p:cNvGrpSpPr/>
            <p:nvPr/>
          </p:nvGrpSpPr>
          <p:grpSpPr>
            <a:xfrm>
              <a:off x="3107330" y="22222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79" name="Oval 278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Oval 281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Oval 282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177"/>
            <p:cNvGrpSpPr/>
            <p:nvPr/>
          </p:nvGrpSpPr>
          <p:grpSpPr>
            <a:xfrm>
              <a:off x="3107330" y="251042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71" name="Oval 270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Oval 274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275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186"/>
            <p:cNvGrpSpPr/>
            <p:nvPr/>
          </p:nvGrpSpPr>
          <p:grpSpPr>
            <a:xfrm>
              <a:off x="3107330" y="27985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63" name="Oval 262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95"/>
            <p:cNvGrpSpPr/>
            <p:nvPr/>
          </p:nvGrpSpPr>
          <p:grpSpPr>
            <a:xfrm>
              <a:off x="3107330" y="308672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55" name="Oval 254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261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204"/>
            <p:cNvGrpSpPr/>
            <p:nvPr/>
          </p:nvGrpSpPr>
          <p:grpSpPr>
            <a:xfrm>
              <a:off x="3107330" y="3663026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47" name="Oval 246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213"/>
            <p:cNvGrpSpPr/>
            <p:nvPr/>
          </p:nvGrpSpPr>
          <p:grpSpPr>
            <a:xfrm>
              <a:off x="3107330" y="33748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39" name="Oval 238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4" name="Group 125"/>
          <p:cNvGrpSpPr/>
          <p:nvPr/>
        </p:nvGrpSpPr>
        <p:grpSpPr>
          <a:xfrm>
            <a:off x="1367644" y="1628800"/>
            <a:ext cx="5724636" cy="4788532"/>
            <a:chOff x="1115616" y="1628800"/>
            <a:chExt cx="5724636" cy="4788532"/>
          </a:xfrm>
        </p:grpSpPr>
        <p:sp>
          <p:nvSpPr>
            <p:cNvPr id="126" name="Rectangle 125"/>
            <p:cNvSpPr/>
            <p:nvPr/>
          </p:nvSpPr>
          <p:spPr>
            <a:xfrm>
              <a:off x="6516216" y="1628800"/>
              <a:ext cx="288032" cy="223224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7" name="Straight Arrow Connector 126"/>
            <p:cNvCxnSpPr/>
            <p:nvPr/>
          </p:nvCxnSpPr>
          <p:spPr>
            <a:xfrm flipH="1">
              <a:off x="5796136" y="4041068"/>
              <a:ext cx="1044116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/>
            <p:cNvSpPr txBox="1"/>
            <p:nvPr/>
          </p:nvSpPr>
          <p:spPr>
            <a:xfrm>
              <a:off x="5904148" y="3717032"/>
              <a:ext cx="68436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sz="1600" b="1" dirty="0" smtClean="0">
                  <a:solidFill>
                    <a:srgbClr val="FF0000"/>
                  </a:solidFill>
                </a:rPr>
                <a:t>Input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52" name="Straight Arrow Connector 151"/>
            <p:cNvCxnSpPr/>
            <p:nvPr/>
          </p:nvCxnSpPr>
          <p:spPr>
            <a:xfrm>
              <a:off x="1187624" y="6402814"/>
              <a:ext cx="93610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1367644" y="6078778"/>
              <a:ext cx="68436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sz="1600" b="1" dirty="0" smtClean="0">
                  <a:solidFill>
                    <a:srgbClr val="FF0000"/>
                  </a:solidFill>
                </a:rPr>
                <a:t>Input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1115616" y="3969060"/>
              <a:ext cx="288032" cy="223224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066420" y="4473116"/>
            <a:ext cx="2610036" cy="138499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correlation matrix can store overlaid distributions of connection strengths making up the various consecutive associations being created</a:t>
            </a:r>
          </a:p>
        </p:txBody>
      </p:sp>
      <p:cxnSp>
        <p:nvCxnSpPr>
          <p:cNvPr id="125" name="Straight Arrow Connector 124"/>
          <p:cNvCxnSpPr/>
          <p:nvPr/>
        </p:nvCxnSpPr>
        <p:spPr>
          <a:xfrm flipH="1" flipV="1">
            <a:off x="5544108" y="3898082"/>
            <a:ext cx="432048" cy="470813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7-Point Star 154"/>
          <p:cNvSpPr/>
          <p:nvPr/>
        </p:nvSpPr>
        <p:spPr>
          <a:xfrm rot="5400000">
            <a:off x="5303934" y="3933056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7-Point Star 161"/>
          <p:cNvSpPr/>
          <p:nvPr/>
        </p:nvSpPr>
        <p:spPr>
          <a:xfrm rot="5400000">
            <a:off x="4982769" y="4217638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7-Point Star 162"/>
          <p:cNvSpPr/>
          <p:nvPr/>
        </p:nvSpPr>
        <p:spPr>
          <a:xfrm rot="5400000">
            <a:off x="4661605" y="4502220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7-Point Star 163"/>
          <p:cNvSpPr/>
          <p:nvPr/>
        </p:nvSpPr>
        <p:spPr>
          <a:xfrm rot="5400000">
            <a:off x="4340441" y="4786802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7-Point Star 164"/>
          <p:cNvSpPr/>
          <p:nvPr/>
        </p:nvSpPr>
        <p:spPr>
          <a:xfrm rot="5400000">
            <a:off x="4019277" y="5071384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7-Point Star 165"/>
          <p:cNvSpPr/>
          <p:nvPr/>
        </p:nvSpPr>
        <p:spPr>
          <a:xfrm rot="5400000">
            <a:off x="3698113" y="5355966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7-Point Star 166"/>
          <p:cNvSpPr/>
          <p:nvPr/>
        </p:nvSpPr>
        <p:spPr>
          <a:xfrm rot="5400000">
            <a:off x="3376949" y="5640548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7-Point Star 167"/>
          <p:cNvSpPr/>
          <p:nvPr/>
        </p:nvSpPr>
        <p:spPr>
          <a:xfrm rot="5400000">
            <a:off x="3055785" y="5925130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TextBox 168"/>
          <p:cNvSpPr txBox="1"/>
          <p:nvPr/>
        </p:nvSpPr>
        <p:spPr>
          <a:xfrm>
            <a:off x="149574" y="1124744"/>
            <a:ext cx="8742905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Autoassociation in the synaptic weight matrix</a:t>
            </a:r>
            <a:endParaRPr lang="en-US" sz="1200" dirty="0"/>
          </a:p>
        </p:txBody>
      </p:sp>
      <p:grpSp>
        <p:nvGrpSpPr>
          <p:cNvPr id="170" name="Group 169"/>
          <p:cNvGrpSpPr/>
          <p:nvPr/>
        </p:nvGrpSpPr>
        <p:grpSpPr>
          <a:xfrm>
            <a:off x="7632340" y="1513201"/>
            <a:ext cx="1476164" cy="2635879"/>
            <a:chOff x="7632340" y="1513201"/>
            <a:chExt cx="1476164" cy="2635879"/>
          </a:xfrm>
        </p:grpSpPr>
        <p:sp>
          <p:nvSpPr>
            <p:cNvPr id="171" name="TextBox 170"/>
            <p:cNvSpPr txBox="1"/>
            <p:nvPr/>
          </p:nvSpPr>
          <p:spPr>
            <a:xfrm>
              <a:off x="7632848" y="3318083"/>
              <a:ext cx="1475656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indent="396875"/>
              <a:endParaRPr lang="en-US" sz="800" dirty="0" smtClean="0"/>
            </a:p>
            <a:p>
              <a:pPr indent="396875"/>
              <a:r>
                <a:rPr lang="en-US" sz="800" dirty="0" smtClean="0"/>
                <a:t>Output Cell</a:t>
              </a:r>
            </a:p>
            <a:p>
              <a:pPr indent="396875"/>
              <a:endParaRPr lang="en-US" sz="800" dirty="0"/>
            </a:p>
            <a:p>
              <a:pPr indent="396875"/>
              <a:endParaRPr lang="en-US" sz="800" dirty="0" smtClean="0"/>
            </a:p>
            <a:p>
              <a:pPr indent="396875"/>
              <a:r>
                <a:rPr lang="en-US" sz="800" dirty="0" smtClean="0"/>
                <a:t>Inhibitory Cell</a:t>
              </a:r>
            </a:p>
            <a:p>
              <a:pPr indent="396875"/>
              <a:endParaRPr lang="en-US" sz="800" dirty="0" smtClean="0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7632848" y="1745521"/>
              <a:ext cx="1475656" cy="132343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indent="233363"/>
              <a:r>
                <a:rPr lang="en-US" sz="800" dirty="0" smtClean="0"/>
                <a:t>Synapse absent</a:t>
              </a:r>
            </a:p>
            <a:p>
              <a:pPr indent="233363"/>
              <a:endParaRPr lang="en-US" sz="800" dirty="0" smtClean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Synapse Established</a:t>
              </a:r>
            </a:p>
            <a:p>
              <a:pPr indent="233363"/>
              <a:endParaRPr lang="en-US" sz="800" dirty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Detonator Synapses</a:t>
              </a:r>
            </a:p>
            <a:p>
              <a:pPr indent="233363"/>
              <a:endParaRPr lang="en-US" sz="800" dirty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Inhibitory Synapse</a:t>
              </a:r>
            </a:p>
          </p:txBody>
        </p:sp>
        <p:sp>
          <p:nvSpPr>
            <p:cNvPr id="173" name="Oval 172"/>
            <p:cNvSpPr/>
            <p:nvPr/>
          </p:nvSpPr>
          <p:spPr>
            <a:xfrm>
              <a:off x="7704348" y="1781525"/>
              <a:ext cx="180020" cy="1800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7704348" y="2141565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7-Point Star 174"/>
            <p:cNvSpPr/>
            <p:nvPr/>
          </p:nvSpPr>
          <p:spPr>
            <a:xfrm rot="5400000">
              <a:off x="7692273" y="2489530"/>
              <a:ext cx="228099" cy="228099"/>
            </a:xfrm>
            <a:prstGeom prst="star7">
              <a:avLst/>
            </a:prstGeom>
            <a:solidFill>
              <a:srgbClr val="FDFCF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Isosceles Triangle 175"/>
            <p:cNvSpPr/>
            <p:nvPr/>
          </p:nvSpPr>
          <p:spPr>
            <a:xfrm>
              <a:off x="7666334" y="3311930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7722349" y="2916241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7686346" y="3697577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7632948" y="1513201"/>
              <a:ext cx="1475555" cy="237819"/>
            </a:xfrm>
            <a:prstGeom prst="rect">
              <a:avLst/>
            </a:prstGeom>
            <a:solidFill>
              <a:schemeClr val="accent6">
                <a:alpha val="25098"/>
              </a:schemeClr>
            </a:solidFill>
            <a:ln>
              <a:solidFill>
                <a:srgbClr val="7030A0"/>
              </a:solidFill>
            </a:ln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b="1" dirty="0" smtClean="0"/>
                <a:t>Synapses</a:t>
              </a:r>
              <a:endParaRPr lang="en-US" sz="1000" b="1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7632340" y="3083169"/>
              <a:ext cx="1475555" cy="237819"/>
            </a:xfrm>
            <a:prstGeom prst="rect">
              <a:avLst/>
            </a:prstGeom>
            <a:solidFill>
              <a:schemeClr val="accent6">
                <a:alpha val="25098"/>
              </a:schemeClr>
            </a:solidFill>
            <a:ln>
              <a:solidFill>
                <a:srgbClr val="7030A0"/>
              </a:solidFill>
            </a:ln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b="1" dirty="0" smtClean="0"/>
                <a:t>Neurons</a:t>
              </a:r>
              <a:endParaRPr lang="en-US" sz="1000" b="1" dirty="0"/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3006343" y="1628800"/>
            <a:ext cx="3095827" cy="5039853"/>
            <a:chOff x="3006343" y="1628800"/>
            <a:chExt cx="3095827" cy="5039853"/>
          </a:xfrm>
        </p:grpSpPr>
        <p:cxnSp>
          <p:nvCxnSpPr>
            <p:cNvPr id="182" name="Straight Connector 181"/>
            <p:cNvCxnSpPr/>
            <p:nvPr/>
          </p:nvCxnSpPr>
          <p:spPr>
            <a:xfrm>
              <a:off x="5922150" y="1735985"/>
              <a:ext cx="0" cy="432723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3193874" y="6309320"/>
              <a:ext cx="24942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Oval 183"/>
            <p:cNvSpPr/>
            <p:nvPr/>
          </p:nvSpPr>
          <p:spPr>
            <a:xfrm>
              <a:off x="5832140" y="162880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5832140" y="191695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5832140" y="220510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5832140" y="249325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5832140" y="278140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5832140" y="306955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5832140" y="3645851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5832140" y="335770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Arc 191"/>
            <p:cNvSpPr/>
            <p:nvPr/>
          </p:nvSpPr>
          <p:spPr>
            <a:xfrm rot="5400000">
              <a:off x="5382090" y="5769260"/>
              <a:ext cx="540060" cy="540060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5742130" y="4943695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Isosceles Triangle 193"/>
            <p:cNvSpPr/>
            <p:nvPr/>
          </p:nvSpPr>
          <p:spPr>
            <a:xfrm>
              <a:off x="5258947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Isosceles Triangle 194"/>
            <p:cNvSpPr/>
            <p:nvPr/>
          </p:nvSpPr>
          <p:spPr>
            <a:xfrm>
              <a:off x="3328144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Isosceles Triangle 195"/>
            <p:cNvSpPr/>
            <p:nvPr/>
          </p:nvSpPr>
          <p:spPr>
            <a:xfrm>
              <a:off x="3649945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Isosceles Triangle 196"/>
            <p:cNvSpPr/>
            <p:nvPr/>
          </p:nvSpPr>
          <p:spPr>
            <a:xfrm>
              <a:off x="3971746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Isosceles Triangle 197"/>
            <p:cNvSpPr/>
            <p:nvPr/>
          </p:nvSpPr>
          <p:spPr>
            <a:xfrm>
              <a:off x="4293547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Isosceles Triangle 198"/>
            <p:cNvSpPr/>
            <p:nvPr/>
          </p:nvSpPr>
          <p:spPr>
            <a:xfrm>
              <a:off x="4615348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Isosceles Triangle 199"/>
            <p:cNvSpPr/>
            <p:nvPr/>
          </p:nvSpPr>
          <p:spPr>
            <a:xfrm>
              <a:off x="4937149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Isosceles Triangle 200"/>
            <p:cNvSpPr/>
            <p:nvPr/>
          </p:nvSpPr>
          <p:spPr>
            <a:xfrm>
              <a:off x="3006343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3107330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3431207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3755084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4078961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4402838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4726715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5050592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5374469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Group 209"/>
          <p:cNvGrpSpPr/>
          <p:nvPr/>
        </p:nvGrpSpPr>
        <p:grpSpPr>
          <a:xfrm rot="16200000">
            <a:off x="-254239" y="4880531"/>
            <a:ext cx="2353334" cy="386376"/>
            <a:chOff x="4068337" y="2016699"/>
            <a:chExt cx="2713700" cy="388459"/>
          </a:xfrm>
          <a:solidFill>
            <a:schemeClr val="bg1"/>
          </a:solidFill>
        </p:grpSpPr>
        <p:sp>
          <p:nvSpPr>
            <p:cNvPr id="211" name="TextBox 210"/>
            <p:cNvSpPr txBox="1"/>
            <p:nvPr/>
          </p:nvSpPr>
          <p:spPr>
            <a:xfrm>
              <a:off x="4068337" y="2016699"/>
              <a:ext cx="1417433" cy="38845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 anchor="ctr">
              <a:normAutofit fontScale="60000" lnSpcReduction="2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300" b="1" dirty="0" smtClean="0"/>
                <a:t>Object</a:t>
              </a:r>
            </a:p>
            <a:p>
              <a:r>
                <a:rPr lang="en-US" sz="1300" b="1" dirty="0" smtClean="0"/>
                <a:t>Paul the grad student</a:t>
              </a:r>
              <a:endParaRPr lang="en-US" sz="1300" b="1" dirty="0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5383946" y="2016701"/>
              <a:ext cx="1398091" cy="38845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 anchor="ctr">
              <a:normAutofit fontScale="67500" lnSpcReduction="2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 smtClean="0"/>
                <a:t>Context A</a:t>
              </a:r>
            </a:p>
            <a:p>
              <a:r>
                <a:rPr lang="en-US" sz="1200" b="1" dirty="0" smtClean="0"/>
                <a:t>Paul’s research lab</a:t>
              </a:r>
              <a:endParaRPr lang="en-US" sz="1200" b="1" dirty="0"/>
            </a:p>
          </p:txBody>
        </p:sp>
      </p:grpSp>
      <p:sp>
        <p:nvSpPr>
          <p:cNvPr id="214" name="Title 1"/>
          <p:cNvSpPr txBox="1">
            <a:spLocks/>
          </p:cNvSpPr>
          <p:nvPr/>
        </p:nvSpPr>
        <p:spPr>
          <a:xfrm>
            <a:off x="76200" y="76200"/>
            <a:ext cx="8991600" cy="990600"/>
          </a:xfrm>
          <a:prstGeom prst="rect">
            <a:avLst/>
          </a:prstGeom>
          <a:solidFill>
            <a:srgbClr val="CCCCFF">
              <a:alpha val="25098"/>
            </a:srgb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Encoding</a:t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Associating object and context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7545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3508" y="1586686"/>
            <a:ext cx="2360004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Paul in context</a:t>
            </a:r>
          </a:p>
          <a:p>
            <a:r>
              <a:rPr lang="en-US" sz="1200" dirty="0" smtClean="0"/>
              <a:t>Observe Paul in his native habitat</a:t>
            </a:r>
            <a:endParaRPr lang="en-US" sz="1200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9" y="1983034"/>
            <a:ext cx="2360003" cy="177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5840" y="4396796"/>
            <a:ext cx="2360253" cy="146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40630" y="2230421"/>
            <a:ext cx="2196243" cy="106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" name="TextBox 112"/>
          <p:cNvSpPr txBox="1"/>
          <p:nvPr/>
        </p:nvSpPr>
        <p:spPr>
          <a:xfrm rot="16200000">
            <a:off x="6003488" y="4373778"/>
            <a:ext cx="215377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endParaRPr lang="en-US" sz="800" dirty="0" smtClean="0"/>
          </a:p>
          <a:p>
            <a:pPr>
              <a:buFontTx/>
              <a:buAutoNum type="arabicParenR"/>
            </a:pPr>
            <a:r>
              <a:rPr lang="en-US" sz="800" dirty="0" smtClean="0"/>
              <a:t> Sallow complexion/ Science stuff</a:t>
            </a:r>
          </a:p>
          <a:p>
            <a:pPr marL="342900" indent="-342900">
              <a:buAutoNum type="arabicParenR"/>
            </a:pPr>
            <a:endParaRPr lang="en-US" sz="800" dirty="0" smtClean="0"/>
          </a:p>
          <a:p>
            <a:r>
              <a:rPr lang="en-US" sz="800" dirty="0" smtClean="0"/>
              <a:t>2) Receding Hair Line</a:t>
            </a:r>
            <a:r>
              <a:rPr lang="en-US" sz="800" dirty="0"/>
              <a:t> </a:t>
            </a:r>
            <a:r>
              <a:rPr lang="en-US" sz="800" dirty="0" smtClean="0"/>
              <a:t>/ Science </a:t>
            </a:r>
            <a:r>
              <a:rPr lang="en-US" sz="800" dirty="0"/>
              <a:t>stuff</a:t>
            </a:r>
            <a:endParaRPr lang="en-US" sz="800" dirty="0" smtClean="0"/>
          </a:p>
          <a:p>
            <a:endParaRPr lang="en-US" sz="800" dirty="0" smtClean="0"/>
          </a:p>
          <a:p>
            <a:r>
              <a:rPr lang="en-US" sz="800" dirty="0" smtClean="0"/>
              <a:t>3) Sunken eyes</a:t>
            </a:r>
            <a:r>
              <a:rPr lang="en-US" sz="800" dirty="0"/>
              <a:t> </a:t>
            </a:r>
            <a:r>
              <a:rPr lang="en-US" sz="800" dirty="0" smtClean="0"/>
              <a:t>/ Science </a:t>
            </a:r>
            <a:r>
              <a:rPr lang="en-US" sz="800" dirty="0"/>
              <a:t>stuff</a:t>
            </a:r>
            <a:endParaRPr lang="en-US" sz="800" dirty="0" smtClean="0"/>
          </a:p>
          <a:p>
            <a:endParaRPr lang="en-US" sz="800" dirty="0"/>
          </a:p>
          <a:p>
            <a:r>
              <a:rPr lang="en-US" sz="800" dirty="0" smtClean="0"/>
              <a:t>4) Five-o-clock shadow</a:t>
            </a:r>
            <a:r>
              <a:rPr lang="en-US" sz="800" dirty="0"/>
              <a:t> </a:t>
            </a:r>
            <a:r>
              <a:rPr lang="en-US" sz="800" dirty="0" smtClean="0"/>
              <a:t>/ Science </a:t>
            </a:r>
            <a:r>
              <a:rPr lang="en-US" sz="800" dirty="0"/>
              <a:t>stuff</a:t>
            </a:r>
            <a:endParaRPr lang="en-US" sz="800" dirty="0" smtClean="0"/>
          </a:p>
          <a:p>
            <a:endParaRPr lang="en-US" sz="800" dirty="0"/>
          </a:p>
        </p:txBody>
      </p:sp>
      <p:grpSp>
        <p:nvGrpSpPr>
          <p:cNvPr id="3" name="Group 125"/>
          <p:cNvGrpSpPr/>
          <p:nvPr/>
        </p:nvGrpSpPr>
        <p:grpSpPr>
          <a:xfrm>
            <a:off x="1367644" y="1628800"/>
            <a:ext cx="5724636" cy="4788532"/>
            <a:chOff x="1115616" y="1628800"/>
            <a:chExt cx="5724636" cy="4788532"/>
          </a:xfrm>
        </p:grpSpPr>
        <p:sp>
          <p:nvSpPr>
            <p:cNvPr id="118" name="Rectangle 117"/>
            <p:cNvSpPr/>
            <p:nvPr/>
          </p:nvSpPr>
          <p:spPr>
            <a:xfrm>
              <a:off x="6516216" y="1628800"/>
              <a:ext cx="288032" cy="223224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Straight Arrow Connector 119"/>
            <p:cNvCxnSpPr/>
            <p:nvPr/>
          </p:nvCxnSpPr>
          <p:spPr>
            <a:xfrm flipH="1">
              <a:off x="5796136" y="4041068"/>
              <a:ext cx="1044116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5904148" y="3717032"/>
              <a:ext cx="68436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sz="1600" b="1" dirty="0" smtClean="0">
                  <a:solidFill>
                    <a:srgbClr val="FF0000"/>
                  </a:solidFill>
                </a:rPr>
                <a:t>Input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22" name="Straight Arrow Connector 121"/>
            <p:cNvCxnSpPr/>
            <p:nvPr/>
          </p:nvCxnSpPr>
          <p:spPr>
            <a:xfrm>
              <a:off x="1187624" y="6402814"/>
              <a:ext cx="93610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1367644" y="6078778"/>
              <a:ext cx="68436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sz="1600" b="1" dirty="0" smtClean="0">
                  <a:solidFill>
                    <a:srgbClr val="FF0000"/>
                  </a:solidFill>
                </a:rPr>
                <a:t>Input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1115616" y="3969060"/>
              <a:ext cx="288032" cy="223224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8" name="Straight Connector 127"/>
          <p:cNvCxnSpPr/>
          <p:nvPr/>
        </p:nvCxnSpPr>
        <p:spPr>
          <a:xfrm flipH="1">
            <a:off x="3193874" y="17412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3193874" y="20286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>
            <a:off x="3193874" y="23160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3193874" y="26034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5445950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5121914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V="1">
            <a:off x="4797878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4473842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4165982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V="1">
            <a:off x="3841946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3517910" y="1741235"/>
            <a:ext cx="0" cy="4748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3193874" y="1741235"/>
            <a:ext cx="0" cy="4748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3193874" y="28908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3193874" y="31782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3193874" y="34656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3193874" y="3753036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2329778" y="408149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2329778" y="4368895"/>
            <a:ext cx="27921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2329778" y="4656295"/>
            <a:ext cx="2468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2329778" y="4943695"/>
            <a:ext cx="2144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2329778" y="5232965"/>
            <a:ext cx="1836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2329778" y="5518495"/>
            <a:ext cx="15121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>
            <a:off x="2329778" y="5805895"/>
            <a:ext cx="11881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2329778" y="6093296"/>
            <a:ext cx="8640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05"/>
          <p:cNvGrpSpPr/>
          <p:nvPr/>
        </p:nvGrpSpPr>
        <p:grpSpPr>
          <a:xfrm>
            <a:off x="3107330" y="1645975"/>
            <a:ext cx="2436778" cy="2197071"/>
            <a:chOff x="3107330" y="1645975"/>
            <a:chExt cx="2436778" cy="2197071"/>
          </a:xfrm>
        </p:grpSpPr>
        <p:grpSp>
          <p:nvGrpSpPr>
            <p:cNvPr id="5" name="Group 10294"/>
            <p:cNvGrpSpPr/>
            <p:nvPr/>
          </p:nvGrpSpPr>
          <p:grpSpPr>
            <a:xfrm>
              <a:off x="3107330" y="16459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95" name="Oval 294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295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Oval 296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Oval 297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298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299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Oval 301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159"/>
            <p:cNvGrpSpPr/>
            <p:nvPr/>
          </p:nvGrpSpPr>
          <p:grpSpPr>
            <a:xfrm>
              <a:off x="3107330" y="193412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87" name="Oval 286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288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91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168"/>
            <p:cNvGrpSpPr/>
            <p:nvPr/>
          </p:nvGrpSpPr>
          <p:grpSpPr>
            <a:xfrm>
              <a:off x="3107330" y="22222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79" name="Oval 278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Oval 281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Oval 282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177"/>
            <p:cNvGrpSpPr/>
            <p:nvPr/>
          </p:nvGrpSpPr>
          <p:grpSpPr>
            <a:xfrm>
              <a:off x="3107330" y="251042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71" name="Oval 270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Oval 274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275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186"/>
            <p:cNvGrpSpPr/>
            <p:nvPr/>
          </p:nvGrpSpPr>
          <p:grpSpPr>
            <a:xfrm>
              <a:off x="3107330" y="27985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63" name="Oval 262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95"/>
            <p:cNvGrpSpPr/>
            <p:nvPr/>
          </p:nvGrpSpPr>
          <p:grpSpPr>
            <a:xfrm>
              <a:off x="3107330" y="308672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55" name="Oval 254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261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204"/>
            <p:cNvGrpSpPr/>
            <p:nvPr/>
          </p:nvGrpSpPr>
          <p:grpSpPr>
            <a:xfrm>
              <a:off x="3107330" y="3663026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47" name="Oval 246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213"/>
            <p:cNvGrpSpPr/>
            <p:nvPr/>
          </p:nvGrpSpPr>
          <p:grpSpPr>
            <a:xfrm>
              <a:off x="3107330" y="33748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39" name="Oval 238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4" name="7-Point Star 123"/>
          <p:cNvSpPr/>
          <p:nvPr/>
        </p:nvSpPr>
        <p:spPr>
          <a:xfrm rot="5400000">
            <a:off x="5303934" y="3933056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7-Point Star 153"/>
          <p:cNvSpPr/>
          <p:nvPr/>
        </p:nvSpPr>
        <p:spPr>
          <a:xfrm rot="5400000">
            <a:off x="4982769" y="4217638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7-Point Star 154"/>
          <p:cNvSpPr/>
          <p:nvPr/>
        </p:nvSpPr>
        <p:spPr>
          <a:xfrm rot="5400000">
            <a:off x="4661605" y="4502220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7-Point Star 155"/>
          <p:cNvSpPr/>
          <p:nvPr/>
        </p:nvSpPr>
        <p:spPr>
          <a:xfrm rot="5400000">
            <a:off x="4340441" y="4786802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7-Point Star 157"/>
          <p:cNvSpPr/>
          <p:nvPr/>
        </p:nvSpPr>
        <p:spPr>
          <a:xfrm rot="5400000">
            <a:off x="4019277" y="5071384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7-Point Star 158"/>
          <p:cNvSpPr/>
          <p:nvPr/>
        </p:nvSpPr>
        <p:spPr>
          <a:xfrm rot="5400000">
            <a:off x="3698113" y="5355966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7-Point Star 159"/>
          <p:cNvSpPr/>
          <p:nvPr/>
        </p:nvSpPr>
        <p:spPr>
          <a:xfrm rot="5400000">
            <a:off x="3376949" y="5640548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7-Point Star 160"/>
          <p:cNvSpPr/>
          <p:nvPr/>
        </p:nvSpPr>
        <p:spPr>
          <a:xfrm rot="5400000">
            <a:off x="3055785" y="5925130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/>
          <p:cNvSpPr txBox="1"/>
          <p:nvPr/>
        </p:nvSpPr>
        <p:spPr>
          <a:xfrm>
            <a:off x="149574" y="1124744"/>
            <a:ext cx="8742905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Autoassociation in the synaptic weight matrix</a:t>
            </a:r>
            <a:endParaRPr lang="en-US" sz="1200" dirty="0"/>
          </a:p>
        </p:txBody>
      </p:sp>
      <p:grpSp>
        <p:nvGrpSpPr>
          <p:cNvPr id="163" name="Group 162"/>
          <p:cNvGrpSpPr/>
          <p:nvPr/>
        </p:nvGrpSpPr>
        <p:grpSpPr>
          <a:xfrm>
            <a:off x="7632340" y="1513201"/>
            <a:ext cx="1476164" cy="2635879"/>
            <a:chOff x="7632340" y="1513201"/>
            <a:chExt cx="1476164" cy="2635879"/>
          </a:xfrm>
        </p:grpSpPr>
        <p:sp>
          <p:nvSpPr>
            <p:cNvPr id="164" name="TextBox 163"/>
            <p:cNvSpPr txBox="1"/>
            <p:nvPr/>
          </p:nvSpPr>
          <p:spPr>
            <a:xfrm>
              <a:off x="7632848" y="3318083"/>
              <a:ext cx="1475656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indent="396875"/>
              <a:endParaRPr lang="en-US" sz="800" dirty="0" smtClean="0"/>
            </a:p>
            <a:p>
              <a:pPr indent="396875"/>
              <a:r>
                <a:rPr lang="en-US" sz="800" dirty="0" smtClean="0"/>
                <a:t>Output Cell</a:t>
              </a:r>
            </a:p>
            <a:p>
              <a:pPr indent="396875"/>
              <a:endParaRPr lang="en-US" sz="800" dirty="0"/>
            </a:p>
            <a:p>
              <a:pPr indent="396875"/>
              <a:endParaRPr lang="en-US" sz="800" dirty="0" smtClean="0"/>
            </a:p>
            <a:p>
              <a:pPr indent="396875"/>
              <a:r>
                <a:rPr lang="en-US" sz="800" dirty="0" smtClean="0"/>
                <a:t>Inhibitory Cell</a:t>
              </a:r>
            </a:p>
            <a:p>
              <a:pPr indent="396875"/>
              <a:endParaRPr lang="en-US" sz="800" dirty="0" smtClean="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7632848" y="1745521"/>
              <a:ext cx="1475656" cy="132343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indent="233363"/>
              <a:r>
                <a:rPr lang="en-US" sz="800" dirty="0" smtClean="0"/>
                <a:t>Synapse absent</a:t>
              </a:r>
            </a:p>
            <a:p>
              <a:pPr indent="233363"/>
              <a:endParaRPr lang="en-US" sz="800" dirty="0" smtClean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Synapse Established</a:t>
              </a:r>
            </a:p>
            <a:p>
              <a:pPr indent="233363"/>
              <a:endParaRPr lang="en-US" sz="800" dirty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Detonator Synapses</a:t>
              </a:r>
            </a:p>
            <a:p>
              <a:pPr indent="233363"/>
              <a:endParaRPr lang="en-US" sz="800" dirty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Inhibitory Synapse</a:t>
              </a:r>
            </a:p>
          </p:txBody>
        </p:sp>
        <p:sp>
          <p:nvSpPr>
            <p:cNvPr id="166" name="Oval 165"/>
            <p:cNvSpPr/>
            <p:nvPr/>
          </p:nvSpPr>
          <p:spPr>
            <a:xfrm>
              <a:off x="7704348" y="1781525"/>
              <a:ext cx="180020" cy="1800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7704348" y="2141565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7-Point Star 167"/>
            <p:cNvSpPr/>
            <p:nvPr/>
          </p:nvSpPr>
          <p:spPr>
            <a:xfrm rot="5400000">
              <a:off x="7692273" y="2489530"/>
              <a:ext cx="228099" cy="228099"/>
            </a:xfrm>
            <a:prstGeom prst="star7">
              <a:avLst/>
            </a:prstGeom>
            <a:solidFill>
              <a:srgbClr val="FDFCF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Isosceles Triangle 168"/>
            <p:cNvSpPr/>
            <p:nvPr/>
          </p:nvSpPr>
          <p:spPr>
            <a:xfrm>
              <a:off x="7666334" y="3311930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7722349" y="2916241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7686346" y="3697577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7632948" y="1513201"/>
              <a:ext cx="1475555" cy="237819"/>
            </a:xfrm>
            <a:prstGeom prst="rect">
              <a:avLst/>
            </a:prstGeom>
            <a:solidFill>
              <a:schemeClr val="accent6">
                <a:alpha val="25098"/>
              </a:schemeClr>
            </a:solidFill>
            <a:ln>
              <a:solidFill>
                <a:srgbClr val="7030A0"/>
              </a:solidFill>
            </a:ln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b="1" dirty="0" smtClean="0"/>
                <a:t>Synapses</a:t>
              </a:r>
              <a:endParaRPr lang="en-US" sz="1000" b="1" dirty="0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7632340" y="3083169"/>
              <a:ext cx="1475555" cy="237819"/>
            </a:xfrm>
            <a:prstGeom prst="rect">
              <a:avLst/>
            </a:prstGeom>
            <a:solidFill>
              <a:schemeClr val="accent6">
                <a:alpha val="25098"/>
              </a:schemeClr>
            </a:solidFill>
            <a:ln>
              <a:solidFill>
                <a:srgbClr val="7030A0"/>
              </a:solidFill>
            </a:ln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b="1" dirty="0" smtClean="0"/>
                <a:t>Neurons</a:t>
              </a:r>
              <a:endParaRPr lang="en-US" sz="1000" b="1" dirty="0"/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3006343" y="1628800"/>
            <a:ext cx="3095827" cy="5039853"/>
            <a:chOff x="3006343" y="1628800"/>
            <a:chExt cx="3095827" cy="5039853"/>
          </a:xfrm>
        </p:grpSpPr>
        <p:cxnSp>
          <p:nvCxnSpPr>
            <p:cNvPr id="175" name="Straight Connector 174"/>
            <p:cNvCxnSpPr/>
            <p:nvPr/>
          </p:nvCxnSpPr>
          <p:spPr>
            <a:xfrm>
              <a:off x="5922150" y="1735985"/>
              <a:ext cx="0" cy="432723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3193874" y="6309320"/>
              <a:ext cx="24942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al 176"/>
            <p:cNvSpPr/>
            <p:nvPr/>
          </p:nvSpPr>
          <p:spPr>
            <a:xfrm>
              <a:off x="5832140" y="162880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5832140" y="191695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5832140" y="220510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5832140" y="249325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5832140" y="278140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>
              <a:off x="5832140" y="306955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5832140" y="3645851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5832140" y="335770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Arc 184"/>
            <p:cNvSpPr/>
            <p:nvPr/>
          </p:nvSpPr>
          <p:spPr>
            <a:xfrm rot="5400000">
              <a:off x="5382090" y="5769260"/>
              <a:ext cx="540060" cy="540060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5742130" y="4943695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Isosceles Triangle 186"/>
            <p:cNvSpPr/>
            <p:nvPr/>
          </p:nvSpPr>
          <p:spPr>
            <a:xfrm>
              <a:off x="5258947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Isosceles Triangle 187"/>
            <p:cNvSpPr/>
            <p:nvPr/>
          </p:nvSpPr>
          <p:spPr>
            <a:xfrm>
              <a:off x="3328144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Isosceles Triangle 188"/>
            <p:cNvSpPr/>
            <p:nvPr/>
          </p:nvSpPr>
          <p:spPr>
            <a:xfrm>
              <a:off x="3649945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Isosceles Triangle 189"/>
            <p:cNvSpPr/>
            <p:nvPr/>
          </p:nvSpPr>
          <p:spPr>
            <a:xfrm>
              <a:off x="3971746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Isosceles Triangle 190"/>
            <p:cNvSpPr/>
            <p:nvPr/>
          </p:nvSpPr>
          <p:spPr>
            <a:xfrm>
              <a:off x="4293547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Isosceles Triangle 191"/>
            <p:cNvSpPr/>
            <p:nvPr/>
          </p:nvSpPr>
          <p:spPr>
            <a:xfrm>
              <a:off x="4615348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Isosceles Triangle 192"/>
            <p:cNvSpPr/>
            <p:nvPr/>
          </p:nvSpPr>
          <p:spPr>
            <a:xfrm>
              <a:off x="4937149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Isosceles Triangle 193"/>
            <p:cNvSpPr/>
            <p:nvPr/>
          </p:nvSpPr>
          <p:spPr>
            <a:xfrm>
              <a:off x="3006343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3107330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3431207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3755084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78961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402838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726715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5050592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374469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Group 202"/>
          <p:cNvGrpSpPr/>
          <p:nvPr/>
        </p:nvGrpSpPr>
        <p:grpSpPr>
          <a:xfrm rot="16200000">
            <a:off x="-254239" y="4880531"/>
            <a:ext cx="2353334" cy="386376"/>
            <a:chOff x="4068337" y="2016699"/>
            <a:chExt cx="2713700" cy="388459"/>
          </a:xfrm>
          <a:solidFill>
            <a:schemeClr val="bg1"/>
          </a:solidFill>
        </p:grpSpPr>
        <p:sp>
          <p:nvSpPr>
            <p:cNvPr id="204" name="TextBox 203"/>
            <p:cNvSpPr txBox="1"/>
            <p:nvPr/>
          </p:nvSpPr>
          <p:spPr>
            <a:xfrm>
              <a:off x="4068337" y="2016699"/>
              <a:ext cx="1417433" cy="38845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 anchor="ctr">
              <a:normAutofit fontScale="60000" lnSpcReduction="2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300" b="1" dirty="0" smtClean="0"/>
                <a:t>Object</a:t>
              </a:r>
            </a:p>
            <a:p>
              <a:r>
                <a:rPr lang="en-US" sz="1300" b="1" dirty="0" smtClean="0"/>
                <a:t>Paul the grad student</a:t>
              </a:r>
              <a:endParaRPr lang="en-US" sz="1300" b="1" dirty="0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5383946" y="2016701"/>
              <a:ext cx="1398091" cy="38845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 anchor="ctr">
              <a:normAutofit fontScale="67500" lnSpcReduction="2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 smtClean="0"/>
                <a:t>Context A</a:t>
              </a:r>
            </a:p>
            <a:p>
              <a:r>
                <a:rPr lang="en-US" sz="1200" b="1" dirty="0" smtClean="0"/>
                <a:t>Paul’s research lab</a:t>
              </a:r>
              <a:endParaRPr lang="en-US" sz="1200" b="1" dirty="0"/>
            </a:p>
          </p:txBody>
        </p:sp>
      </p:grpSp>
      <p:sp>
        <p:nvSpPr>
          <p:cNvPr id="207" name="Title 1"/>
          <p:cNvSpPr txBox="1">
            <a:spLocks/>
          </p:cNvSpPr>
          <p:nvPr/>
        </p:nvSpPr>
        <p:spPr>
          <a:xfrm>
            <a:off x="76200" y="76200"/>
            <a:ext cx="8991600" cy="990600"/>
          </a:xfrm>
          <a:prstGeom prst="rect">
            <a:avLst/>
          </a:prstGeom>
          <a:solidFill>
            <a:srgbClr val="CCCCFF">
              <a:alpha val="25098"/>
            </a:srgb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Encoding</a:t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Associating object and context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7545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3508" y="1586686"/>
            <a:ext cx="2360004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Paul in context</a:t>
            </a:r>
          </a:p>
          <a:p>
            <a:r>
              <a:rPr lang="en-US" sz="1200" dirty="0" smtClean="0"/>
              <a:t>Observe Paul in his native habitat</a:t>
            </a:r>
            <a:endParaRPr lang="en-US" sz="1200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9" y="1983034"/>
            <a:ext cx="2360003" cy="177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5840" y="4396796"/>
            <a:ext cx="2360253" cy="146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40630" y="2230421"/>
            <a:ext cx="2196243" cy="106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" name="TextBox 112"/>
          <p:cNvSpPr txBox="1"/>
          <p:nvPr/>
        </p:nvSpPr>
        <p:spPr>
          <a:xfrm rot="16200000">
            <a:off x="6003488" y="4373778"/>
            <a:ext cx="215377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endParaRPr lang="en-US" sz="800" dirty="0" smtClean="0"/>
          </a:p>
          <a:p>
            <a:pPr>
              <a:buFontTx/>
              <a:buAutoNum type="arabicParenR"/>
            </a:pPr>
            <a:r>
              <a:rPr lang="en-US" sz="800" dirty="0" smtClean="0"/>
              <a:t> Sallow complexion/ Science stuff</a:t>
            </a:r>
          </a:p>
          <a:p>
            <a:pPr marL="342900" indent="-342900">
              <a:buAutoNum type="arabicParenR"/>
            </a:pPr>
            <a:endParaRPr lang="en-US" sz="800" dirty="0" smtClean="0"/>
          </a:p>
          <a:p>
            <a:r>
              <a:rPr lang="en-US" sz="800" dirty="0" smtClean="0"/>
              <a:t>2) Receding Hair Line</a:t>
            </a:r>
            <a:r>
              <a:rPr lang="en-US" sz="800" dirty="0"/>
              <a:t> </a:t>
            </a:r>
            <a:r>
              <a:rPr lang="en-US" sz="800" dirty="0" smtClean="0"/>
              <a:t>/ Science </a:t>
            </a:r>
            <a:r>
              <a:rPr lang="en-US" sz="800" dirty="0"/>
              <a:t>stuff</a:t>
            </a:r>
            <a:endParaRPr lang="en-US" sz="800" dirty="0" smtClean="0"/>
          </a:p>
          <a:p>
            <a:endParaRPr lang="en-US" sz="800" dirty="0" smtClean="0"/>
          </a:p>
          <a:p>
            <a:r>
              <a:rPr lang="en-US" sz="800" dirty="0" smtClean="0"/>
              <a:t>3) Sunken eyes</a:t>
            </a:r>
            <a:r>
              <a:rPr lang="en-US" sz="800" dirty="0"/>
              <a:t> </a:t>
            </a:r>
            <a:r>
              <a:rPr lang="en-US" sz="800" dirty="0" smtClean="0"/>
              <a:t>/ Science </a:t>
            </a:r>
            <a:r>
              <a:rPr lang="en-US" sz="800" dirty="0"/>
              <a:t>stuff</a:t>
            </a:r>
            <a:endParaRPr lang="en-US" sz="800" dirty="0" smtClean="0"/>
          </a:p>
          <a:p>
            <a:endParaRPr lang="en-US" sz="800" dirty="0"/>
          </a:p>
          <a:p>
            <a:r>
              <a:rPr lang="en-US" sz="800" dirty="0" smtClean="0"/>
              <a:t>4) Five-o-clock shadow</a:t>
            </a:r>
            <a:r>
              <a:rPr lang="en-US" sz="800" dirty="0"/>
              <a:t> </a:t>
            </a:r>
            <a:r>
              <a:rPr lang="en-US" sz="800" dirty="0" smtClean="0"/>
              <a:t>/ Science </a:t>
            </a:r>
            <a:r>
              <a:rPr lang="en-US" sz="800" dirty="0"/>
              <a:t>stuff</a:t>
            </a:r>
            <a:endParaRPr lang="en-US" sz="800" dirty="0" smtClean="0"/>
          </a:p>
          <a:p>
            <a:endParaRPr lang="en-US" sz="800" dirty="0"/>
          </a:p>
        </p:txBody>
      </p:sp>
      <p:grpSp>
        <p:nvGrpSpPr>
          <p:cNvPr id="3" name="Group 125"/>
          <p:cNvGrpSpPr/>
          <p:nvPr/>
        </p:nvGrpSpPr>
        <p:grpSpPr>
          <a:xfrm>
            <a:off x="1619672" y="1628800"/>
            <a:ext cx="5724636" cy="4788532"/>
            <a:chOff x="1115616" y="1628800"/>
            <a:chExt cx="5724636" cy="4788532"/>
          </a:xfrm>
        </p:grpSpPr>
        <p:sp>
          <p:nvSpPr>
            <p:cNvPr id="118" name="Rectangle 117"/>
            <p:cNvSpPr/>
            <p:nvPr/>
          </p:nvSpPr>
          <p:spPr>
            <a:xfrm>
              <a:off x="6516216" y="1628800"/>
              <a:ext cx="288032" cy="223224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Straight Arrow Connector 119"/>
            <p:cNvCxnSpPr/>
            <p:nvPr/>
          </p:nvCxnSpPr>
          <p:spPr>
            <a:xfrm flipH="1">
              <a:off x="5796136" y="4041068"/>
              <a:ext cx="1044116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5904148" y="3717032"/>
              <a:ext cx="68436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sz="1600" b="1" dirty="0" smtClean="0">
                  <a:solidFill>
                    <a:srgbClr val="FF0000"/>
                  </a:solidFill>
                </a:rPr>
                <a:t>Input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22" name="Straight Arrow Connector 121"/>
            <p:cNvCxnSpPr/>
            <p:nvPr/>
          </p:nvCxnSpPr>
          <p:spPr>
            <a:xfrm>
              <a:off x="1187624" y="6402814"/>
              <a:ext cx="93610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1367644" y="6078778"/>
              <a:ext cx="68436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sz="1600" b="1" dirty="0" smtClean="0">
                  <a:solidFill>
                    <a:srgbClr val="FF0000"/>
                  </a:solidFill>
                </a:rPr>
                <a:t>Input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1115616" y="3969060"/>
              <a:ext cx="288032" cy="223224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8" name="Straight Connector 127"/>
          <p:cNvCxnSpPr/>
          <p:nvPr/>
        </p:nvCxnSpPr>
        <p:spPr>
          <a:xfrm flipH="1">
            <a:off x="3193874" y="17412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3193874" y="20286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>
            <a:off x="3193874" y="23160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3193874" y="26034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5445950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5121914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V="1">
            <a:off x="4797878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4473842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4165982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V="1">
            <a:off x="3841946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3517910" y="1741235"/>
            <a:ext cx="0" cy="4748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3193874" y="1741235"/>
            <a:ext cx="0" cy="4748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3193874" y="28908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3193874" y="31782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3193874" y="34656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3193874" y="3753036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2329778" y="408149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2329778" y="4368895"/>
            <a:ext cx="27921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2329778" y="4656295"/>
            <a:ext cx="2468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2329778" y="4943695"/>
            <a:ext cx="2144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2329778" y="5232965"/>
            <a:ext cx="1836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2329778" y="5518495"/>
            <a:ext cx="15121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>
            <a:off x="2329778" y="5805895"/>
            <a:ext cx="11881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2329778" y="6093296"/>
            <a:ext cx="8640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05"/>
          <p:cNvGrpSpPr/>
          <p:nvPr/>
        </p:nvGrpSpPr>
        <p:grpSpPr>
          <a:xfrm>
            <a:off x="3107330" y="1645975"/>
            <a:ext cx="2436778" cy="2197071"/>
            <a:chOff x="3107330" y="1645975"/>
            <a:chExt cx="2436778" cy="2197071"/>
          </a:xfrm>
        </p:grpSpPr>
        <p:grpSp>
          <p:nvGrpSpPr>
            <p:cNvPr id="5" name="Group 10294"/>
            <p:cNvGrpSpPr/>
            <p:nvPr/>
          </p:nvGrpSpPr>
          <p:grpSpPr>
            <a:xfrm>
              <a:off x="3107330" y="16459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95" name="Oval 294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295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Oval 296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Oval 297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298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299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Oval 301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159"/>
            <p:cNvGrpSpPr/>
            <p:nvPr/>
          </p:nvGrpSpPr>
          <p:grpSpPr>
            <a:xfrm>
              <a:off x="3107330" y="193412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87" name="Oval 286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288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91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168"/>
            <p:cNvGrpSpPr/>
            <p:nvPr/>
          </p:nvGrpSpPr>
          <p:grpSpPr>
            <a:xfrm>
              <a:off x="3107330" y="22222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79" name="Oval 278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Oval 281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Oval 282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177"/>
            <p:cNvGrpSpPr/>
            <p:nvPr/>
          </p:nvGrpSpPr>
          <p:grpSpPr>
            <a:xfrm>
              <a:off x="3107330" y="251042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71" name="Oval 270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Oval 274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275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186"/>
            <p:cNvGrpSpPr/>
            <p:nvPr/>
          </p:nvGrpSpPr>
          <p:grpSpPr>
            <a:xfrm>
              <a:off x="3107330" y="27985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63" name="Oval 262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95"/>
            <p:cNvGrpSpPr/>
            <p:nvPr/>
          </p:nvGrpSpPr>
          <p:grpSpPr>
            <a:xfrm>
              <a:off x="3107330" y="308672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55" name="Oval 254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261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204"/>
            <p:cNvGrpSpPr/>
            <p:nvPr/>
          </p:nvGrpSpPr>
          <p:grpSpPr>
            <a:xfrm>
              <a:off x="3107330" y="3663026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47" name="Oval 246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213"/>
            <p:cNvGrpSpPr/>
            <p:nvPr/>
          </p:nvGrpSpPr>
          <p:grpSpPr>
            <a:xfrm>
              <a:off x="3107330" y="33748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39" name="Oval 238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4" name="7-Point Star 123"/>
          <p:cNvSpPr/>
          <p:nvPr/>
        </p:nvSpPr>
        <p:spPr>
          <a:xfrm rot="5400000">
            <a:off x="5303934" y="3933056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7-Point Star 153"/>
          <p:cNvSpPr/>
          <p:nvPr/>
        </p:nvSpPr>
        <p:spPr>
          <a:xfrm rot="5400000">
            <a:off x="4982769" y="4217638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7-Point Star 154"/>
          <p:cNvSpPr/>
          <p:nvPr/>
        </p:nvSpPr>
        <p:spPr>
          <a:xfrm rot="5400000">
            <a:off x="4661605" y="4502220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7-Point Star 155"/>
          <p:cNvSpPr/>
          <p:nvPr/>
        </p:nvSpPr>
        <p:spPr>
          <a:xfrm rot="5400000">
            <a:off x="4340441" y="4786802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7-Point Star 157"/>
          <p:cNvSpPr/>
          <p:nvPr/>
        </p:nvSpPr>
        <p:spPr>
          <a:xfrm rot="5400000">
            <a:off x="4019277" y="5071384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7-Point Star 158"/>
          <p:cNvSpPr/>
          <p:nvPr/>
        </p:nvSpPr>
        <p:spPr>
          <a:xfrm rot="5400000">
            <a:off x="3698113" y="5355966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7-Point Star 159"/>
          <p:cNvSpPr/>
          <p:nvPr/>
        </p:nvSpPr>
        <p:spPr>
          <a:xfrm rot="5400000">
            <a:off x="3376949" y="5640548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7-Point Star 160"/>
          <p:cNvSpPr/>
          <p:nvPr/>
        </p:nvSpPr>
        <p:spPr>
          <a:xfrm rot="5400000">
            <a:off x="3055785" y="5925130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/>
          <p:cNvSpPr txBox="1"/>
          <p:nvPr/>
        </p:nvSpPr>
        <p:spPr>
          <a:xfrm>
            <a:off x="149574" y="1124744"/>
            <a:ext cx="8742905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Autoassociation in the synaptic weight matrix</a:t>
            </a:r>
            <a:endParaRPr lang="en-US" sz="1200" dirty="0"/>
          </a:p>
        </p:txBody>
      </p:sp>
      <p:grpSp>
        <p:nvGrpSpPr>
          <p:cNvPr id="163" name="Group 162"/>
          <p:cNvGrpSpPr/>
          <p:nvPr/>
        </p:nvGrpSpPr>
        <p:grpSpPr>
          <a:xfrm>
            <a:off x="7632340" y="1513201"/>
            <a:ext cx="1476164" cy="2635879"/>
            <a:chOff x="7632340" y="1513201"/>
            <a:chExt cx="1476164" cy="2635879"/>
          </a:xfrm>
        </p:grpSpPr>
        <p:sp>
          <p:nvSpPr>
            <p:cNvPr id="164" name="TextBox 163"/>
            <p:cNvSpPr txBox="1"/>
            <p:nvPr/>
          </p:nvSpPr>
          <p:spPr>
            <a:xfrm>
              <a:off x="7632848" y="3318083"/>
              <a:ext cx="1475656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indent="396875"/>
              <a:endParaRPr lang="en-US" sz="800" dirty="0" smtClean="0"/>
            </a:p>
            <a:p>
              <a:pPr indent="396875"/>
              <a:r>
                <a:rPr lang="en-US" sz="800" dirty="0" smtClean="0"/>
                <a:t>Output Cell</a:t>
              </a:r>
            </a:p>
            <a:p>
              <a:pPr indent="396875"/>
              <a:endParaRPr lang="en-US" sz="800" dirty="0"/>
            </a:p>
            <a:p>
              <a:pPr indent="396875"/>
              <a:endParaRPr lang="en-US" sz="800" dirty="0" smtClean="0"/>
            </a:p>
            <a:p>
              <a:pPr indent="396875"/>
              <a:r>
                <a:rPr lang="en-US" sz="800" dirty="0" smtClean="0"/>
                <a:t>Inhibitory Cell</a:t>
              </a:r>
            </a:p>
            <a:p>
              <a:pPr indent="396875"/>
              <a:endParaRPr lang="en-US" sz="800" dirty="0" smtClean="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7632848" y="1745521"/>
              <a:ext cx="1475656" cy="132343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indent="233363"/>
              <a:r>
                <a:rPr lang="en-US" sz="800" dirty="0" smtClean="0"/>
                <a:t>Synapse absent</a:t>
              </a:r>
            </a:p>
            <a:p>
              <a:pPr indent="233363"/>
              <a:endParaRPr lang="en-US" sz="800" dirty="0" smtClean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Synapse Established</a:t>
              </a:r>
            </a:p>
            <a:p>
              <a:pPr indent="233363"/>
              <a:endParaRPr lang="en-US" sz="800" dirty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Detonator Synapses</a:t>
              </a:r>
            </a:p>
            <a:p>
              <a:pPr indent="233363"/>
              <a:endParaRPr lang="en-US" sz="800" dirty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Inhibitory Synapse</a:t>
              </a:r>
            </a:p>
          </p:txBody>
        </p:sp>
        <p:sp>
          <p:nvSpPr>
            <p:cNvPr id="166" name="Oval 165"/>
            <p:cNvSpPr/>
            <p:nvPr/>
          </p:nvSpPr>
          <p:spPr>
            <a:xfrm>
              <a:off x="7704348" y="1781525"/>
              <a:ext cx="180020" cy="1800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7704348" y="2141565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7-Point Star 167"/>
            <p:cNvSpPr/>
            <p:nvPr/>
          </p:nvSpPr>
          <p:spPr>
            <a:xfrm rot="5400000">
              <a:off x="7692273" y="2489530"/>
              <a:ext cx="228099" cy="228099"/>
            </a:xfrm>
            <a:prstGeom prst="star7">
              <a:avLst/>
            </a:prstGeom>
            <a:solidFill>
              <a:srgbClr val="FDFCF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Isosceles Triangle 168"/>
            <p:cNvSpPr/>
            <p:nvPr/>
          </p:nvSpPr>
          <p:spPr>
            <a:xfrm>
              <a:off x="7666334" y="3311930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7722349" y="2916241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7686346" y="3697577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7632948" y="1513201"/>
              <a:ext cx="1475555" cy="237819"/>
            </a:xfrm>
            <a:prstGeom prst="rect">
              <a:avLst/>
            </a:prstGeom>
            <a:solidFill>
              <a:schemeClr val="accent6">
                <a:alpha val="25098"/>
              </a:schemeClr>
            </a:solidFill>
            <a:ln>
              <a:solidFill>
                <a:srgbClr val="7030A0"/>
              </a:solidFill>
            </a:ln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b="1" dirty="0" smtClean="0"/>
                <a:t>Synapses</a:t>
              </a:r>
              <a:endParaRPr lang="en-US" sz="1000" b="1" dirty="0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7632340" y="3083169"/>
              <a:ext cx="1475555" cy="237819"/>
            </a:xfrm>
            <a:prstGeom prst="rect">
              <a:avLst/>
            </a:prstGeom>
            <a:solidFill>
              <a:schemeClr val="accent6">
                <a:alpha val="25098"/>
              </a:schemeClr>
            </a:solidFill>
            <a:ln>
              <a:solidFill>
                <a:srgbClr val="7030A0"/>
              </a:solidFill>
            </a:ln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b="1" dirty="0" smtClean="0"/>
                <a:t>Neurons</a:t>
              </a:r>
              <a:endParaRPr lang="en-US" sz="1000" b="1" dirty="0"/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3006343" y="1628800"/>
            <a:ext cx="3095827" cy="5039853"/>
            <a:chOff x="3006343" y="1628800"/>
            <a:chExt cx="3095827" cy="5039853"/>
          </a:xfrm>
        </p:grpSpPr>
        <p:cxnSp>
          <p:nvCxnSpPr>
            <p:cNvPr id="175" name="Straight Connector 174"/>
            <p:cNvCxnSpPr/>
            <p:nvPr/>
          </p:nvCxnSpPr>
          <p:spPr>
            <a:xfrm>
              <a:off x="5922150" y="1735985"/>
              <a:ext cx="0" cy="432723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3193874" y="6309320"/>
              <a:ext cx="24942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al 176"/>
            <p:cNvSpPr/>
            <p:nvPr/>
          </p:nvSpPr>
          <p:spPr>
            <a:xfrm>
              <a:off x="5832140" y="162880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5832140" y="191695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5832140" y="220510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5832140" y="249325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5832140" y="278140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>
              <a:off x="5832140" y="306955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5832140" y="3645851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5832140" y="335770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Arc 184"/>
            <p:cNvSpPr/>
            <p:nvPr/>
          </p:nvSpPr>
          <p:spPr>
            <a:xfrm rot="5400000">
              <a:off x="5382090" y="5769260"/>
              <a:ext cx="540060" cy="540060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5742130" y="4943695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Isosceles Triangle 186"/>
            <p:cNvSpPr/>
            <p:nvPr/>
          </p:nvSpPr>
          <p:spPr>
            <a:xfrm>
              <a:off x="5258947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Isosceles Triangle 187"/>
            <p:cNvSpPr/>
            <p:nvPr/>
          </p:nvSpPr>
          <p:spPr>
            <a:xfrm>
              <a:off x="3328144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Isosceles Triangle 188"/>
            <p:cNvSpPr/>
            <p:nvPr/>
          </p:nvSpPr>
          <p:spPr>
            <a:xfrm>
              <a:off x="3649945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Isosceles Triangle 189"/>
            <p:cNvSpPr/>
            <p:nvPr/>
          </p:nvSpPr>
          <p:spPr>
            <a:xfrm>
              <a:off x="3971746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Isosceles Triangle 190"/>
            <p:cNvSpPr/>
            <p:nvPr/>
          </p:nvSpPr>
          <p:spPr>
            <a:xfrm>
              <a:off x="4293547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Isosceles Triangle 191"/>
            <p:cNvSpPr/>
            <p:nvPr/>
          </p:nvSpPr>
          <p:spPr>
            <a:xfrm>
              <a:off x="4615348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Isosceles Triangle 192"/>
            <p:cNvSpPr/>
            <p:nvPr/>
          </p:nvSpPr>
          <p:spPr>
            <a:xfrm>
              <a:off x="4937149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Isosceles Triangle 193"/>
            <p:cNvSpPr/>
            <p:nvPr/>
          </p:nvSpPr>
          <p:spPr>
            <a:xfrm>
              <a:off x="3006343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3107330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3431207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3755084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78961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402838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726715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5050592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374469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Group 202"/>
          <p:cNvGrpSpPr/>
          <p:nvPr/>
        </p:nvGrpSpPr>
        <p:grpSpPr>
          <a:xfrm rot="16200000">
            <a:off x="-254239" y="4880531"/>
            <a:ext cx="2353334" cy="386376"/>
            <a:chOff x="4068337" y="2016699"/>
            <a:chExt cx="2713700" cy="388459"/>
          </a:xfrm>
          <a:solidFill>
            <a:schemeClr val="bg1"/>
          </a:solidFill>
        </p:grpSpPr>
        <p:sp>
          <p:nvSpPr>
            <p:cNvPr id="204" name="TextBox 203"/>
            <p:cNvSpPr txBox="1"/>
            <p:nvPr/>
          </p:nvSpPr>
          <p:spPr>
            <a:xfrm>
              <a:off x="4068337" y="2016699"/>
              <a:ext cx="1417433" cy="38845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 anchor="ctr">
              <a:normAutofit fontScale="60000" lnSpcReduction="2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300" b="1" dirty="0" smtClean="0"/>
                <a:t>Object</a:t>
              </a:r>
            </a:p>
            <a:p>
              <a:r>
                <a:rPr lang="en-US" sz="1300" b="1" dirty="0" smtClean="0"/>
                <a:t>Paul the grad student</a:t>
              </a:r>
              <a:endParaRPr lang="en-US" sz="1300" b="1" dirty="0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5383946" y="2016701"/>
              <a:ext cx="1398091" cy="38845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 anchor="ctr">
              <a:normAutofit fontScale="67500" lnSpcReduction="2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 smtClean="0"/>
                <a:t>Context A</a:t>
              </a:r>
            </a:p>
            <a:p>
              <a:r>
                <a:rPr lang="en-US" sz="1200" b="1" dirty="0" smtClean="0"/>
                <a:t>Paul’s research lab</a:t>
              </a:r>
              <a:endParaRPr lang="en-US" sz="1200" b="1" dirty="0"/>
            </a:p>
          </p:txBody>
        </p:sp>
      </p:grpSp>
      <p:sp>
        <p:nvSpPr>
          <p:cNvPr id="207" name="Title 1"/>
          <p:cNvSpPr txBox="1">
            <a:spLocks/>
          </p:cNvSpPr>
          <p:nvPr/>
        </p:nvSpPr>
        <p:spPr>
          <a:xfrm>
            <a:off x="76200" y="76200"/>
            <a:ext cx="8991600" cy="990600"/>
          </a:xfrm>
          <a:prstGeom prst="rect">
            <a:avLst/>
          </a:prstGeom>
          <a:solidFill>
            <a:srgbClr val="CCCCFF">
              <a:alpha val="25098"/>
            </a:srgb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Encoding</a:t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Associating object and context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7545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3508" y="1586686"/>
            <a:ext cx="2360004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Paul in context</a:t>
            </a:r>
          </a:p>
          <a:p>
            <a:r>
              <a:rPr lang="en-US" sz="1200" dirty="0" smtClean="0"/>
              <a:t>Observe Paul in his native habitat</a:t>
            </a:r>
            <a:endParaRPr lang="en-US" sz="1200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9" y="1983034"/>
            <a:ext cx="2360003" cy="177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5840" y="4396796"/>
            <a:ext cx="2360253" cy="146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40630" y="2230421"/>
            <a:ext cx="2196243" cy="106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" name="TextBox 112"/>
          <p:cNvSpPr txBox="1"/>
          <p:nvPr/>
        </p:nvSpPr>
        <p:spPr>
          <a:xfrm rot="16200000">
            <a:off x="6003488" y="4373778"/>
            <a:ext cx="215377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endParaRPr lang="en-US" sz="800" dirty="0" smtClean="0"/>
          </a:p>
          <a:p>
            <a:pPr>
              <a:buFontTx/>
              <a:buAutoNum type="arabicParenR"/>
            </a:pPr>
            <a:r>
              <a:rPr lang="en-US" sz="800" dirty="0" smtClean="0"/>
              <a:t> Sallow complexion/ Science stuff</a:t>
            </a:r>
          </a:p>
          <a:p>
            <a:pPr marL="342900" indent="-342900">
              <a:buAutoNum type="arabicParenR"/>
            </a:pPr>
            <a:endParaRPr lang="en-US" sz="800" dirty="0" smtClean="0"/>
          </a:p>
          <a:p>
            <a:r>
              <a:rPr lang="en-US" sz="800" dirty="0" smtClean="0"/>
              <a:t>2) Receding Hair Line</a:t>
            </a:r>
            <a:r>
              <a:rPr lang="en-US" sz="800" dirty="0"/>
              <a:t> </a:t>
            </a:r>
            <a:r>
              <a:rPr lang="en-US" sz="800" dirty="0" smtClean="0"/>
              <a:t>/ Science </a:t>
            </a:r>
            <a:r>
              <a:rPr lang="en-US" sz="800" dirty="0"/>
              <a:t>stuff</a:t>
            </a:r>
            <a:endParaRPr lang="en-US" sz="800" dirty="0" smtClean="0"/>
          </a:p>
          <a:p>
            <a:endParaRPr lang="en-US" sz="800" dirty="0" smtClean="0"/>
          </a:p>
          <a:p>
            <a:r>
              <a:rPr lang="en-US" sz="800" dirty="0" smtClean="0"/>
              <a:t>3) Sunken eyes</a:t>
            </a:r>
            <a:r>
              <a:rPr lang="en-US" sz="800" dirty="0"/>
              <a:t> </a:t>
            </a:r>
            <a:r>
              <a:rPr lang="en-US" sz="800" dirty="0" smtClean="0"/>
              <a:t>/ Science </a:t>
            </a:r>
            <a:r>
              <a:rPr lang="en-US" sz="800" dirty="0"/>
              <a:t>stuff</a:t>
            </a:r>
            <a:endParaRPr lang="en-US" sz="800" dirty="0" smtClean="0"/>
          </a:p>
          <a:p>
            <a:endParaRPr lang="en-US" sz="800" dirty="0"/>
          </a:p>
          <a:p>
            <a:r>
              <a:rPr lang="en-US" sz="800" dirty="0" smtClean="0"/>
              <a:t>4) Five-o-clock shadow</a:t>
            </a:r>
            <a:r>
              <a:rPr lang="en-US" sz="800" dirty="0"/>
              <a:t> </a:t>
            </a:r>
            <a:r>
              <a:rPr lang="en-US" sz="800" dirty="0" smtClean="0"/>
              <a:t>/ Science </a:t>
            </a:r>
            <a:r>
              <a:rPr lang="en-US" sz="800" dirty="0"/>
              <a:t>stuff</a:t>
            </a:r>
            <a:endParaRPr lang="en-US" sz="800" dirty="0" smtClean="0"/>
          </a:p>
          <a:p>
            <a:endParaRPr lang="en-US" sz="800" dirty="0"/>
          </a:p>
        </p:txBody>
      </p:sp>
      <p:grpSp>
        <p:nvGrpSpPr>
          <p:cNvPr id="3" name="Group 125"/>
          <p:cNvGrpSpPr/>
          <p:nvPr/>
        </p:nvGrpSpPr>
        <p:grpSpPr>
          <a:xfrm>
            <a:off x="1907704" y="1628800"/>
            <a:ext cx="5724636" cy="4788532"/>
            <a:chOff x="1115616" y="1628800"/>
            <a:chExt cx="5724636" cy="4788532"/>
          </a:xfrm>
        </p:grpSpPr>
        <p:sp>
          <p:nvSpPr>
            <p:cNvPr id="118" name="Rectangle 117"/>
            <p:cNvSpPr/>
            <p:nvPr/>
          </p:nvSpPr>
          <p:spPr>
            <a:xfrm>
              <a:off x="6516216" y="1628800"/>
              <a:ext cx="288032" cy="223224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Straight Arrow Connector 119"/>
            <p:cNvCxnSpPr/>
            <p:nvPr/>
          </p:nvCxnSpPr>
          <p:spPr>
            <a:xfrm flipH="1">
              <a:off x="5796136" y="4041068"/>
              <a:ext cx="1044116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5904148" y="3717032"/>
              <a:ext cx="68436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sz="1600" b="1" dirty="0" smtClean="0">
                  <a:solidFill>
                    <a:srgbClr val="FF0000"/>
                  </a:solidFill>
                </a:rPr>
                <a:t>Input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22" name="Straight Arrow Connector 121"/>
            <p:cNvCxnSpPr/>
            <p:nvPr/>
          </p:nvCxnSpPr>
          <p:spPr>
            <a:xfrm>
              <a:off x="1187624" y="6402814"/>
              <a:ext cx="93610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1367644" y="6078778"/>
              <a:ext cx="68436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sz="1600" b="1" dirty="0" smtClean="0">
                  <a:solidFill>
                    <a:srgbClr val="FF0000"/>
                  </a:solidFill>
                </a:rPr>
                <a:t>Input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1115616" y="3969060"/>
              <a:ext cx="288032" cy="223224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8" name="Straight Connector 127"/>
          <p:cNvCxnSpPr/>
          <p:nvPr/>
        </p:nvCxnSpPr>
        <p:spPr>
          <a:xfrm flipH="1">
            <a:off x="3193874" y="17412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3193874" y="20286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>
            <a:off x="3193874" y="23160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3193874" y="26034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5445950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5121914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V="1">
            <a:off x="4797878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4473842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4165982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V="1">
            <a:off x="3841946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3517910" y="1741235"/>
            <a:ext cx="0" cy="4748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3193874" y="1741235"/>
            <a:ext cx="0" cy="4748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3193874" y="28908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3193874" y="31782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3193874" y="34656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3193874" y="3753036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2329778" y="408149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2329778" y="4368895"/>
            <a:ext cx="27921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2329778" y="4656295"/>
            <a:ext cx="2468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2329778" y="4943695"/>
            <a:ext cx="2144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2329778" y="5232965"/>
            <a:ext cx="1836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2329778" y="5518495"/>
            <a:ext cx="15121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>
            <a:off x="2329778" y="5805895"/>
            <a:ext cx="11881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2329778" y="6093296"/>
            <a:ext cx="8640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05"/>
          <p:cNvGrpSpPr/>
          <p:nvPr/>
        </p:nvGrpSpPr>
        <p:grpSpPr>
          <a:xfrm>
            <a:off x="3107330" y="1645975"/>
            <a:ext cx="2436778" cy="2197071"/>
            <a:chOff x="3107330" y="1645975"/>
            <a:chExt cx="2436778" cy="2197071"/>
          </a:xfrm>
        </p:grpSpPr>
        <p:grpSp>
          <p:nvGrpSpPr>
            <p:cNvPr id="5" name="Group 10294"/>
            <p:cNvGrpSpPr/>
            <p:nvPr/>
          </p:nvGrpSpPr>
          <p:grpSpPr>
            <a:xfrm>
              <a:off x="3107330" y="16459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95" name="Oval 294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295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Oval 296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Oval 297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298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299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Oval 301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159"/>
            <p:cNvGrpSpPr/>
            <p:nvPr/>
          </p:nvGrpSpPr>
          <p:grpSpPr>
            <a:xfrm>
              <a:off x="3107330" y="193412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87" name="Oval 286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288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91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168"/>
            <p:cNvGrpSpPr/>
            <p:nvPr/>
          </p:nvGrpSpPr>
          <p:grpSpPr>
            <a:xfrm>
              <a:off x="3107330" y="22222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79" name="Oval 278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Oval 281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Oval 282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177"/>
            <p:cNvGrpSpPr/>
            <p:nvPr/>
          </p:nvGrpSpPr>
          <p:grpSpPr>
            <a:xfrm>
              <a:off x="3107330" y="251042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71" name="Oval 270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Oval 274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275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186"/>
            <p:cNvGrpSpPr/>
            <p:nvPr/>
          </p:nvGrpSpPr>
          <p:grpSpPr>
            <a:xfrm>
              <a:off x="3107330" y="27985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63" name="Oval 262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95"/>
            <p:cNvGrpSpPr/>
            <p:nvPr/>
          </p:nvGrpSpPr>
          <p:grpSpPr>
            <a:xfrm>
              <a:off x="3107330" y="308672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55" name="Oval 254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261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204"/>
            <p:cNvGrpSpPr/>
            <p:nvPr/>
          </p:nvGrpSpPr>
          <p:grpSpPr>
            <a:xfrm>
              <a:off x="3107330" y="3663026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47" name="Oval 246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213"/>
            <p:cNvGrpSpPr/>
            <p:nvPr/>
          </p:nvGrpSpPr>
          <p:grpSpPr>
            <a:xfrm>
              <a:off x="3107330" y="33748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39" name="Oval 238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4" name="7-Point Star 123"/>
          <p:cNvSpPr/>
          <p:nvPr/>
        </p:nvSpPr>
        <p:spPr>
          <a:xfrm rot="5400000">
            <a:off x="5303934" y="3933056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7-Point Star 153"/>
          <p:cNvSpPr/>
          <p:nvPr/>
        </p:nvSpPr>
        <p:spPr>
          <a:xfrm rot="5400000">
            <a:off x="4982769" y="4217638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7-Point Star 154"/>
          <p:cNvSpPr/>
          <p:nvPr/>
        </p:nvSpPr>
        <p:spPr>
          <a:xfrm rot="5400000">
            <a:off x="4661605" y="4502220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7-Point Star 155"/>
          <p:cNvSpPr/>
          <p:nvPr/>
        </p:nvSpPr>
        <p:spPr>
          <a:xfrm rot="5400000">
            <a:off x="4340441" y="4786802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7-Point Star 157"/>
          <p:cNvSpPr/>
          <p:nvPr/>
        </p:nvSpPr>
        <p:spPr>
          <a:xfrm rot="5400000">
            <a:off x="4019277" y="5071384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7-Point Star 158"/>
          <p:cNvSpPr/>
          <p:nvPr/>
        </p:nvSpPr>
        <p:spPr>
          <a:xfrm rot="5400000">
            <a:off x="3698113" y="5355966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7-Point Star 159"/>
          <p:cNvSpPr/>
          <p:nvPr/>
        </p:nvSpPr>
        <p:spPr>
          <a:xfrm rot="5400000">
            <a:off x="3376949" y="5640548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7-Point Star 160"/>
          <p:cNvSpPr/>
          <p:nvPr/>
        </p:nvSpPr>
        <p:spPr>
          <a:xfrm rot="5400000">
            <a:off x="3055785" y="5925130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/>
          <p:cNvSpPr txBox="1"/>
          <p:nvPr/>
        </p:nvSpPr>
        <p:spPr>
          <a:xfrm>
            <a:off x="149574" y="1124744"/>
            <a:ext cx="8742905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Autoassociation in the synaptic weight matrix</a:t>
            </a:r>
            <a:endParaRPr lang="en-US" sz="1200" dirty="0"/>
          </a:p>
        </p:txBody>
      </p:sp>
      <p:grpSp>
        <p:nvGrpSpPr>
          <p:cNvPr id="163" name="Group 162"/>
          <p:cNvGrpSpPr/>
          <p:nvPr/>
        </p:nvGrpSpPr>
        <p:grpSpPr>
          <a:xfrm>
            <a:off x="7632340" y="1513201"/>
            <a:ext cx="1476164" cy="2635879"/>
            <a:chOff x="7632340" y="1513201"/>
            <a:chExt cx="1476164" cy="2635879"/>
          </a:xfrm>
        </p:grpSpPr>
        <p:sp>
          <p:nvSpPr>
            <p:cNvPr id="164" name="TextBox 163"/>
            <p:cNvSpPr txBox="1"/>
            <p:nvPr/>
          </p:nvSpPr>
          <p:spPr>
            <a:xfrm>
              <a:off x="7632848" y="3318083"/>
              <a:ext cx="1475656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indent="396875"/>
              <a:endParaRPr lang="en-US" sz="800" dirty="0" smtClean="0"/>
            </a:p>
            <a:p>
              <a:pPr indent="396875"/>
              <a:r>
                <a:rPr lang="en-US" sz="800" dirty="0" smtClean="0"/>
                <a:t>Output Cell</a:t>
              </a:r>
            </a:p>
            <a:p>
              <a:pPr indent="396875"/>
              <a:endParaRPr lang="en-US" sz="800" dirty="0"/>
            </a:p>
            <a:p>
              <a:pPr indent="396875"/>
              <a:endParaRPr lang="en-US" sz="800" dirty="0" smtClean="0"/>
            </a:p>
            <a:p>
              <a:pPr indent="396875"/>
              <a:r>
                <a:rPr lang="en-US" sz="800" dirty="0" smtClean="0"/>
                <a:t>Inhibitory Cell</a:t>
              </a:r>
            </a:p>
            <a:p>
              <a:pPr indent="396875"/>
              <a:endParaRPr lang="en-US" sz="800" dirty="0" smtClean="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7632848" y="1745521"/>
              <a:ext cx="1475656" cy="132343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indent="233363"/>
              <a:r>
                <a:rPr lang="en-US" sz="800" dirty="0" smtClean="0"/>
                <a:t>Synapse absent</a:t>
              </a:r>
            </a:p>
            <a:p>
              <a:pPr indent="233363"/>
              <a:endParaRPr lang="en-US" sz="800" dirty="0" smtClean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Synapse Established</a:t>
              </a:r>
            </a:p>
            <a:p>
              <a:pPr indent="233363"/>
              <a:endParaRPr lang="en-US" sz="800" dirty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Detonator Synapses</a:t>
              </a:r>
            </a:p>
            <a:p>
              <a:pPr indent="233363"/>
              <a:endParaRPr lang="en-US" sz="800" dirty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Inhibitory Synapse</a:t>
              </a:r>
            </a:p>
          </p:txBody>
        </p:sp>
        <p:sp>
          <p:nvSpPr>
            <p:cNvPr id="166" name="Oval 165"/>
            <p:cNvSpPr/>
            <p:nvPr/>
          </p:nvSpPr>
          <p:spPr>
            <a:xfrm>
              <a:off x="7704348" y="1781525"/>
              <a:ext cx="180020" cy="1800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7704348" y="2141565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7-Point Star 167"/>
            <p:cNvSpPr/>
            <p:nvPr/>
          </p:nvSpPr>
          <p:spPr>
            <a:xfrm rot="5400000">
              <a:off x="7692273" y="2489530"/>
              <a:ext cx="228099" cy="228099"/>
            </a:xfrm>
            <a:prstGeom prst="star7">
              <a:avLst/>
            </a:prstGeom>
            <a:solidFill>
              <a:srgbClr val="FDFCF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Isosceles Triangle 168"/>
            <p:cNvSpPr/>
            <p:nvPr/>
          </p:nvSpPr>
          <p:spPr>
            <a:xfrm>
              <a:off x="7666334" y="3311930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7722349" y="2916241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7686346" y="3697577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7632948" y="1513201"/>
              <a:ext cx="1475555" cy="237819"/>
            </a:xfrm>
            <a:prstGeom prst="rect">
              <a:avLst/>
            </a:prstGeom>
            <a:solidFill>
              <a:schemeClr val="accent6">
                <a:alpha val="25098"/>
              </a:schemeClr>
            </a:solidFill>
            <a:ln>
              <a:solidFill>
                <a:srgbClr val="7030A0"/>
              </a:solidFill>
            </a:ln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b="1" dirty="0" smtClean="0"/>
                <a:t>Synapses</a:t>
              </a:r>
              <a:endParaRPr lang="en-US" sz="1000" b="1" dirty="0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7632340" y="3083169"/>
              <a:ext cx="1475555" cy="237819"/>
            </a:xfrm>
            <a:prstGeom prst="rect">
              <a:avLst/>
            </a:prstGeom>
            <a:solidFill>
              <a:schemeClr val="accent6">
                <a:alpha val="25098"/>
              </a:schemeClr>
            </a:solidFill>
            <a:ln>
              <a:solidFill>
                <a:srgbClr val="7030A0"/>
              </a:solidFill>
            </a:ln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b="1" dirty="0" smtClean="0"/>
                <a:t>Neurons</a:t>
              </a:r>
              <a:endParaRPr lang="en-US" sz="1000" b="1" dirty="0"/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3006343" y="1628800"/>
            <a:ext cx="3095827" cy="5039853"/>
            <a:chOff x="3006343" y="1628800"/>
            <a:chExt cx="3095827" cy="5039853"/>
          </a:xfrm>
        </p:grpSpPr>
        <p:cxnSp>
          <p:nvCxnSpPr>
            <p:cNvPr id="175" name="Straight Connector 174"/>
            <p:cNvCxnSpPr/>
            <p:nvPr/>
          </p:nvCxnSpPr>
          <p:spPr>
            <a:xfrm>
              <a:off x="5922150" y="1735985"/>
              <a:ext cx="0" cy="432723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3193874" y="6309320"/>
              <a:ext cx="24942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al 176"/>
            <p:cNvSpPr/>
            <p:nvPr/>
          </p:nvSpPr>
          <p:spPr>
            <a:xfrm>
              <a:off x="5832140" y="162880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5832140" y="191695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5832140" y="220510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5832140" y="249325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5832140" y="278140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>
              <a:off x="5832140" y="306955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5832140" y="3645851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5832140" y="335770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Arc 184"/>
            <p:cNvSpPr/>
            <p:nvPr/>
          </p:nvSpPr>
          <p:spPr>
            <a:xfrm rot="5400000">
              <a:off x="5382090" y="5769260"/>
              <a:ext cx="540060" cy="540060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5742130" y="4943695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Isosceles Triangle 186"/>
            <p:cNvSpPr/>
            <p:nvPr/>
          </p:nvSpPr>
          <p:spPr>
            <a:xfrm>
              <a:off x="5258947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Isosceles Triangle 187"/>
            <p:cNvSpPr/>
            <p:nvPr/>
          </p:nvSpPr>
          <p:spPr>
            <a:xfrm>
              <a:off x="3328144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Isosceles Triangle 188"/>
            <p:cNvSpPr/>
            <p:nvPr/>
          </p:nvSpPr>
          <p:spPr>
            <a:xfrm>
              <a:off x="3649945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Isosceles Triangle 189"/>
            <p:cNvSpPr/>
            <p:nvPr/>
          </p:nvSpPr>
          <p:spPr>
            <a:xfrm>
              <a:off x="3971746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Isosceles Triangle 190"/>
            <p:cNvSpPr/>
            <p:nvPr/>
          </p:nvSpPr>
          <p:spPr>
            <a:xfrm>
              <a:off x="4293547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Isosceles Triangle 191"/>
            <p:cNvSpPr/>
            <p:nvPr/>
          </p:nvSpPr>
          <p:spPr>
            <a:xfrm>
              <a:off x="4615348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Isosceles Triangle 192"/>
            <p:cNvSpPr/>
            <p:nvPr/>
          </p:nvSpPr>
          <p:spPr>
            <a:xfrm>
              <a:off x="4937149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Isosceles Triangle 193"/>
            <p:cNvSpPr/>
            <p:nvPr/>
          </p:nvSpPr>
          <p:spPr>
            <a:xfrm>
              <a:off x="3006343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3107330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3431207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3755084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78961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402838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726715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5050592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374469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Group 202"/>
          <p:cNvGrpSpPr/>
          <p:nvPr/>
        </p:nvGrpSpPr>
        <p:grpSpPr>
          <a:xfrm rot="16200000">
            <a:off x="-254239" y="4880531"/>
            <a:ext cx="2353334" cy="386376"/>
            <a:chOff x="4068337" y="2016699"/>
            <a:chExt cx="2713700" cy="388459"/>
          </a:xfrm>
          <a:solidFill>
            <a:schemeClr val="bg1"/>
          </a:solidFill>
        </p:grpSpPr>
        <p:sp>
          <p:nvSpPr>
            <p:cNvPr id="204" name="TextBox 203"/>
            <p:cNvSpPr txBox="1"/>
            <p:nvPr/>
          </p:nvSpPr>
          <p:spPr>
            <a:xfrm>
              <a:off x="4068337" y="2016699"/>
              <a:ext cx="1417433" cy="38845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 anchor="ctr">
              <a:normAutofit fontScale="60000" lnSpcReduction="2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300" b="1" dirty="0" smtClean="0"/>
                <a:t>Object</a:t>
              </a:r>
            </a:p>
            <a:p>
              <a:r>
                <a:rPr lang="en-US" sz="1300" b="1" dirty="0" smtClean="0"/>
                <a:t>Paul the grad student</a:t>
              </a:r>
              <a:endParaRPr lang="en-US" sz="1300" b="1" dirty="0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5383946" y="2016701"/>
              <a:ext cx="1398091" cy="38845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 anchor="ctr">
              <a:normAutofit fontScale="67500" lnSpcReduction="2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 smtClean="0"/>
                <a:t>Context A</a:t>
              </a:r>
            </a:p>
            <a:p>
              <a:r>
                <a:rPr lang="en-US" sz="1200" b="1" dirty="0" smtClean="0"/>
                <a:t>Paul’s research lab</a:t>
              </a:r>
              <a:endParaRPr lang="en-US" sz="1200" b="1" dirty="0"/>
            </a:p>
          </p:txBody>
        </p:sp>
      </p:grpSp>
      <p:sp>
        <p:nvSpPr>
          <p:cNvPr id="207" name="Title 1"/>
          <p:cNvSpPr txBox="1">
            <a:spLocks/>
          </p:cNvSpPr>
          <p:nvPr/>
        </p:nvSpPr>
        <p:spPr>
          <a:xfrm>
            <a:off x="76200" y="76200"/>
            <a:ext cx="8991600" cy="990600"/>
          </a:xfrm>
          <a:prstGeom prst="rect">
            <a:avLst/>
          </a:prstGeom>
          <a:solidFill>
            <a:srgbClr val="CCCCFF">
              <a:alpha val="25098"/>
            </a:srgb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Encoding</a:t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Associating object and context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7545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3508" y="1586686"/>
            <a:ext cx="2360004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Paul in context</a:t>
            </a:r>
          </a:p>
          <a:p>
            <a:r>
              <a:rPr lang="en-US" sz="1200" dirty="0" smtClean="0"/>
              <a:t>Observe Paul in his native habitat</a:t>
            </a:r>
            <a:endParaRPr lang="en-US" sz="1200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9" y="1983034"/>
            <a:ext cx="2360003" cy="177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9574" y="1124744"/>
            <a:ext cx="8742905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Autoassociation in the synaptic weight matrix</a:t>
            </a:r>
            <a:endParaRPr lang="en-US" sz="1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5840" y="4396796"/>
            <a:ext cx="2360253" cy="146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40630" y="2230421"/>
            <a:ext cx="2196243" cy="106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0" name="Straight Arrow Connector 119"/>
          <p:cNvCxnSpPr/>
          <p:nvPr/>
        </p:nvCxnSpPr>
        <p:spPr>
          <a:xfrm>
            <a:off x="5688124" y="3933056"/>
            <a:ext cx="468052" cy="36004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6336196" y="4098558"/>
            <a:ext cx="219624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600" b="1" dirty="0" smtClean="0">
                <a:solidFill>
                  <a:srgbClr val="FF0000"/>
                </a:solidFill>
              </a:rPr>
              <a:t>Correlation Matrix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6192180" y="4401108"/>
            <a:ext cx="2376264" cy="21242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Straight Connector 127"/>
          <p:cNvCxnSpPr/>
          <p:nvPr/>
        </p:nvCxnSpPr>
        <p:spPr>
          <a:xfrm flipH="1">
            <a:off x="3193874" y="17412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3193874" y="20286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>
            <a:off x="3193874" y="23160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3193874" y="26034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5445950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5121914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V="1">
            <a:off x="4797878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4473842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4165982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V="1">
            <a:off x="3841946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3517910" y="1741235"/>
            <a:ext cx="0" cy="4748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3193874" y="1741235"/>
            <a:ext cx="0" cy="4748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3193874" y="28908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3193874" y="31782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3193874" y="34656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3193874" y="3753036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2329778" y="408149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2329778" y="4368895"/>
            <a:ext cx="27921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2329778" y="4656295"/>
            <a:ext cx="2468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2329778" y="4943695"/>
            <a:ext cx="2144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2329778" y="5232965"/>
            <a:ext cx="1836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2329778" y="5518495"/>
            <a:ext cx="15121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>
            <a:off x="2329778" y="5805895"/>
            <a:ext cx="11881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2329778" y="6093296"/>
            <a:ext cx="8640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05"/>
          <p:cNvGrpSpPr/>
          <p:nvPr/>
        </p:nvGrpSpPr>
        <p:grpSpPr>
          <a:xfrm>
            <a:off x="3107330" y="1645975"/>
            <a:ext cx="2436778" cy="2197071"/>
            <a:chOff x="3107330" y="1645975"/>
            <a:chExt cx="2436778" cy="2197071"/>
          </a:xfrm>
        </p:grpSpPr>
        <p:grpSp>
          <p:nvGrpSpPr>
            <p:cNvPr id="5" name="Group 10294"/>
            <p:cNvGrpSpPr/>
            <p:nvPr/>
          </p:nvGrpSpPr>
          <p:grpSpPr>
            <a:xfrm>
              <a:off x="3107330" y="16459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95" name="Oval 294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295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Oval 296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Oval 297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298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299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Oval 301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159"/>
            <p:cNvGrpSpPr/>
            <p:nvPr/>
          </p:nvGrpSpPr>
          <p:grpSpPr>
            <a:xfrm>
              <a:off x="3107330" y="193412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87" name="Oval 286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288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91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168"/>
            <p:cNvGrpSpPr/>
            <p:nvPr/>
          </p:nvGrpSpPr>
          <p:grpSpPr>
            <a:xfrm>
              <a:off x="3107330" y="22222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79" name="Oval 278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Oval 281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Oval 282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177"/>
            <p:cNvGrpSpPr/>
            <p:nvPr/>
          </p:nvGrpSpPr>
          <p:grpSpPr>
            <a:xfrm>
              <a:off x="3107330" y="251042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71" name="Oval 270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Oval 274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275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186"/>
            <p:cNvGrpSpPr/>
            <p:nvPr/>
          </p:nvGrpSpPr>
          <p:grpSpPr>
            <a:xfrm>
              <a:off x="3107330" y="27985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63" name="Oval 262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95"/>
            <p:cNvGrpSpPr/>
            <p:nvPr/>
          </p:nvGrpSpPr>
          <p:grpSpPr>
            <a:xfrm>
              <a:off x="3107330" y="308672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55" name="Oval 254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261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204"/>
            <p:cNvGrpSpPr/>
            <p:nvPr/>
          </p:nvGrpSpPr>
          <p:grpSpPr>
            <a:xfrm>
              <a:off x="3107330" y="3663026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47" name="Oval 246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213"/>
            <p:cNvGrpSpPr/>
            <p:nvPr/>
          </p:nvGrpSpPr>
          <p:grpSpPr>
            <a:xfrm>
              <a:off x="3107330" y="33748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39" name="Oval 238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124" name="Table 123"/>
          <p:cNvGraphicFramePr>
            <a:graphicFrameLocks noGrp="1"/>
          </p:cNvGraphicFramePr>
          <p:nvPr/>
        </p:nvGraphicFramePr>
        <p:xfrm>
          <a:off x="6120172" y="4437112"/>
          <a:ext cx="2336800" cy="2042160"/>
        </p:xfrm>
        <a:graphic>
          <a:graphicData uri="http://schemas.openxmlformats.org/drawingml/2006/table">
            <a:tbl>
              <a:tblPr/>
              <a:tblGrid>
                <a:gridCol w="292100"/>
                <a:gridCol w="292100"/>
                <a:gridCol w="292100"/>
                <a:gridCol w="292100"/>
                <a:gridCol w="292100"/>
                <a:gridCol w="292100"/>
                <a:gridCol w="292100"/>
                <a:gridCol w="292100"/>
              </a:tblGrid>
              <a:tr h="25527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6" name="Rectangle 125"/>
          <p:cNvSpPr/>
          <p:nvPr/>
        </p:nvSpPr>
        <p:spPr>
          <a:xfrm>
            <a:off x="2987824" y="1592796"/>
            <a:ext cx="2628292" cy="2304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7-Point Star 121"/>
          <p:cNvSpPr/>
          <p:nvPr/>
        </p:nvSpPr>
        <p:spPr>
          <a:xfrm rot="5400000">
            <a:off x="5303934" y="3933056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7-Point Star 153"/>
          <p:cNvSpPr/>
          <p:nvPr/>
        </p:nvSpPr>
        <p:spPr>
          <a:xfrm rot="5400000">
            <a:off x="4982769" y="4217638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7-Point Star 154"/>
          <p:cNvSpPr/>
          <p:nvPr/>
        </p:nvSpPr>
        <p:spPr>
          <a:xfrm rot="5400000">
            <a:off x="4661605" y="4502220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7-Point Star 155"/>
          <p:cNvSpPr/>
          <p:nvPr/>
        </p:nvSpPr>
        <p:spPr>
          <a:xfrm rot="5400000">
            <a:off x="4340441" y="4786802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7-Point Star 157"/>
          <p:cNvSpPr/>
          <p:nvPr/>
        </p:nvSpPr>
        <p:spPr>
          <a:xfrm rot="5400000">
            <a:off x="4019277" y="5071384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7-Point Star 158"/>
          <p:cNvSpPr/>
          <p:nvPr/>
        </p:nvSpPr>
        <p:spPr>
          <a:xfrm rot="5400000">
            <a:off x="3698113" y="5355966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7-Point Star 159"/>
          <p:cNvSpPr/>
          <p:nvPr/>
        </p:nvSpPr>
        <p:spPr>
          <a:xfrm rot="5400000">
            <a:off x="3376949" y="5640548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7-Point Star 160"/>
          <p:cNvSpPr/>
          <p:nvPr/>
        </p:nvSpPr>
        <p:spPr>
          <a:xfrm rot="5400000">
            <a:off x="3055785" y="5925130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006343" y="1628800"/>
            <a:ext cx="3095827" cy="5039853"/>
            <a:chOff x="3006343" y="1628800"/>
            <a:chExt cx="3095827" cy="5039853"/>
          </a:xfrm>
        </p:grpSpPr>
        <p:cxnSp>
          <p:nvCxnSpPr>
            <p:cNvPr id="171" name="Straight Connector 170"/>
            <p:cNvCxnSpPr/>
            <p:nvPr/>
          </p:nvCxnSpPr>
          <p:spPr>
            <a:xfrm>
              <a:off x="5922150" y="1735985"/>
              <a:ext cx="0" cy="432723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3193874" y="6309320"/>
              <a:ext cx="24942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Oval 162"/>
            <p:cNvSpPr/>
            <p:nvPr/>
          </p:nvSpPr>
          <p:spPr>
            <a:xfrm>
              <a:off x="5832140" y="162880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5832140" y="191695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5832140" y="220510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5832140" y="249325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5832140" y="278140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5832140" y="306955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5832140" y="3645851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5832140" y="335770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 rot="5400000">
              <a:off x="5382090" y="5769260"/>
              <a:ext cx="540060" cy="540060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5742130" y="4943695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5258947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Isosceles Triangle 173"/>
            <p:cNvSpPr/>
            <p:nvPr/>
          </p:nvSpPr>
          <p:spPr>
            <a:xfrm>
              <a:off x="3328144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Isosceles Triangle 174"/>
            <p:cNvSpPr/>
            <p:nvPr/>
          </p:nvSpPr>
          <p:spPr>
            <a:xfrm>
              <a:off x="3649945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Isosceles Triangle 175"/>
            <p:cNvSpPr/>
            <p:nvPr/>
          </p:nvSpPr>
          <p:spPr>
            <a:xfrm>
              <a:off x="3971746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Isosceles Triangle 176"/>
            <p:cNvSpPr/>
            <p:nvPr/>
          </p:nvSpPr>
          <p:spPr>
            <a:xfrm>
              <a:off x="4293547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Isosceles Triangle 177"/>
            <p:cNvSpPr/>
            <p:nvPr/>
          </p:nvSpPr>
          <p:spPr>
            <a:xfrm>
              <a:off x="4615348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Isosceles Triangle 178"/>
            <p:cNvSpPr/>
            <p:nvPr/>
          </p:nvSpPr>
          <p:spPr>
            <a:xfrm>
              <a:off x="4937149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Isosceles Triangle 186"/>
            <p:cNvSpPr/>
            <p:nvPr/>
          </p:nvSpPr>
          <p:spPr>
            <a:xfrm>
              <a:off x="3006343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107330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3431207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3755084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078961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402838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4726715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050592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374469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632340" y="1513201"/>
            <a:ext cx="1476164" cy="2635879"/>
            <a:chOff x="7632340" y="1513201"/>
            <a:chExt cx="1476164" cy="2635879"/>
          </a:xfrm>
        </p:grpSpPr>
        <p:sp>
          <p:nvSpPr>
            <p:cNvPr id="202" name="TextBox 201"/>
            <p:cNvSpPr txBox="1"/>
            <p:nvPr/>
          </p:nvSpPr>
          <p:spPr>
            <a:xfrm>
              <a:off x="7632848" y="3318083"/>
              <a:ext cx="1475656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indent="396875"/>
              <a:endParaRPr lang="en-US" sz="800" dirty="0" smtClean="0"/>
            </a:p>
            <a:p>
              <a:pPr indent="396875"/>
              <a:r>
                <a:rPr lang="en-US" sz="800" dirty="0" smtClean="0"/>
                <a:t>Output Cell</a:t>
              </a:r>
            </a:p>
            <a:p>
              <a:pPr indent="396875"/>
              <a:endParaRPr lang="en-US" sz="800" dirty="0"/>
            </a:p>
            <a:p>
              <a:pPr indent="396875"/>
              <a:endParaRPr lang="en-US" sz="800" dirty="0" smtClean="0"/>
            </a:p>
            <a:p>
              <a:pPr indent="396875"/>
              <a:r>
                <a:rPr lang="en-US" sz="800" dirty="0" smtClean="0"/>
                <a:t>Inhibitory Cell</a:t>
              </a:r>
            </a:p>
            <a:p>
              <a:pPr indent="396875"/>
              <a:endParaRPr lang="en-US" sz="800" dirty="0" smtClean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632848" y="1745521"/>
              <a:ext cx="1475656" cy="132343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indent="233363"/>
              <a:r>
                <a:rPr lang="en-US" sz="800" dirty="0" smtClean="0"/>
                <a:t>Synapse absent</a:t>
              </a:r>
            </a:p>
            <a:p>
              <a:pPr indent="233363"/>
              <a:endParaRPr lang="en-US" sz="800" dirty="0" smtClean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Synapse Established</a:t>
              </a:r>
            </a:p>
            <a:p>
              <a:pPr indent="233363"/>
              <a:endParaRPr lang="en-US" sz="800" dirty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Detonator Synapses</a:t>
              </a:r>
            </a:p>
            <a:p>
              <a:pPr indent="233363"/>
              <a:endParaRPr lang="en-US" sz="800" dirty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Inhibitory Synapse</a:t>
              </a:r>
            </a:p>
          </p:txBody>
        </p:sp>
        <p:sp>
          <p:nvSpPr>
            <p:cNvPr id="151" name="Oval 150"/>
            <p:cNvSpPr/>
            <p:nvPr/>
          </p:nvSpPr>
          <p:spPr>
            <a:xfrm>
              <a:off x="7704348" y="1781525"/>
              <a:ext cx="180020" cy="1800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7704348" y="2141565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7-Point Star 152"/>
            <p:cNvSpPr/>
            <p:nvPr/>
          </p:nvSpPr>
          <p:spPr>
            <a:xfrm rot="5400000">
              <a:off x="7692273" y="2489530"/>
              <a:ext cx="228099" cy="228099"/>
            </a:xfrm>
            <a:prstGeom prst="star7">
              <a:avLst/>
            </a:prstGeom>
            <a:solidFill>
              <a:srgbClr val="FDFCF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Isosceles Triangle 179"/>
            <p:cNvSpPr/>
            <p:nvPr/>
          </p:nvSpPr>
          <p:spPr>
            <a:xfrm>
              <a:off x="7666334" y="3311930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7722349" y="2916241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7686346" y="3697577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7632948" y="1513201"/>
              <a:ext cx="1475555" cy="237819"/>
            </a:xfrm>
            <a:prstGeom prst="rect">
              <a:avLst/>
            </a:prstGeom>
            <a:solidFill>
              <a:schemeClr val="accent6">
                <a:alpha val="25098"/>
              </a:schemeClr>
            </a:solidFill>
            <a:ln>
              <a:solidFill>
                <a:srgbClr val="7030A0"/>
              </a:solidFill>
            </a:ln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b="1" dirty="0" smtClean="0"/>
                <a:t>Synapses</a:t>
              </a:r>
              <a:endParaRPr lang="en-US" sz="1000" b="1" dirty="0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7632340" y="3083169"/>
              <a:ext cx="1475555" cy="237819"/>
            </a:xfrm>
            <a:prstGeom prst="rect">
              <a:avLst/>
            </a:prstGeom>
            <a:solidFill>
              <a:schemeClr val="accent6">
                <a:alpha val="25098"/>
              </a:schemeClr>
            </a:solidFill>
            <a:ln>
              <a:solidFill>
                <a:srgbClr val="7030A0"/>
              </a:solidFill>
            </a:ln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b="1" dirty="0" smtClean="0"/>
                <a:t>Neurons</a:t>
              </a:r>
              <a:endParaRPr lang="en-US" sz="1000" b="1" dirty="0"/>
            </a:p>
          </p:txBody>
        </p:sp>
      </p:grpSp>
      <p:grpSp>
        <p:nvGrpSpPr>
          <p:cNvPr id="206" name="Group 205"/>
          <p:cNvGrpSpPr/>
          <p:nvPr/>
        </p:nvGrpSpPr>
        <p:grpSpPr>
          <a:xfrm rot="16200000">
            <a:off x="-254239" y="4880531"/>
            <a:ext cx="2353334" cy="386376"/>
            <a:chOff x="4068337" y="2016699"/>
            <a:chExt cx="2713700" cy="388459"/>
          </a:xfrm>
          <a:solidFill>
            <a:schemeClr val="bg1"/>
          </a:solidFill>
        </p:grpSpPr>
        <p:sp>
          <p:nvSpPr>
            <p:cNvPr id="207" name="TextBox 206"/>
            <p:cNvSpPr txBox="1"/>
            <p:nvPr/>
          </p:nvSpPr>
          <p:spPr>
            <a:xfrm>
              <a:off x="4068337" y="2016699"/>
              <a:ext cx="1417433" cy="38845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 anchor="ctr">
              <a:normAutofit fontScale="60000" lnSpcReduction="2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300" b="1" dirty="0" smtClean="0"/>
                <a:t>Object</a:t>
              </a:r>
            </a:p>
            <a:p>
              <a:r>
                <a:rPr lang="en-US" sz="1300" b="1" dirty="0" smtClean="0"/>
                <a:t>Paul the grad student</a:t>
              </a:r>
              <a:endParaRPr lang="en-US" sz="1300" b="1" dirty="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5383946" y="2016701"/>
              <a:ext cx="1398091" cy="38845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 anchor="ctr">
              <a:normAutofit fontScale="67500" lnSpcReduction="2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 smtClean="0"/>
                <a:t>Context A</a:t>
              </a:r>
            </a:p>
            <a:p>
              <a:r>
                <a:rPr lang="en-US" sz="1200" b="1" dirty="0" smtClean="0"/>
                <a:t>Paul’s research lab</a:t>
              </a:r>
              <a:endParaRPr lang="en-US" sz="1200" b="1" dirty="0"/>
            </a:p>
          </p:txBody>
        </p:sp>
      </p:grpSp>
      <p:sp>
        <p:nvSpPr>
          <p:cNvPr id="181" name="Title 1"/>
          <p:cNvSpPr txBox="1">
            <a:spLocks/>
          </p:cNvSpPr>
          <p:nvPr/>
        </p:nvSpPr>
        <p:spPr>
          <a:xfrm>
            <a:off x="76200" y="76200"/>
            <a:ext cx="8991600" cy="990600"/>
          </a:xfrm>
          <a:prstGeom prst="rect">
            <a:avLst/>
          </a:prstGeom>
          <a:solidFill>
            <a:srgbClr val="CCCCFF">
              <a:alpha val="25098"/>
            </a:srgb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Encoding</a:t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Associating object and context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7545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90600"/>
          </a:xfrm>
          <a:solidFill>
            <a:srgbClr val="CCCCFF">
              <a:alpha val="25098"/>
            </a:srgbClr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Associative Memory</a:t>
            </a:r>
            <a:br>
              <a:rPr lang="en-US" sz="4000" dirty="0" smtClean="0"/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As applied to “pattern completion”</a:t>
            </a:r>
            <a:endParaRPr lang="en-US" sz="2000" dirty="0"/>
          </a:p>
        </p:txBody>
      </p:sp>
      <p:sp>
        <p:nvSpPr>
          <p:cNvPr id="108" name="TextBox 107"/>
          <p:cNvSpPr txBox="1"/>
          <p:nvPr/>
        </p:nvSpPr>
        <p:spPr>
          <a:xfrm>
            <a:off x="94877" y="1192785"/>
            <a:ext cx="8941619" cy="508023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What is associative memory?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844824"/>
            <a:ext cx="3708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Associative memory describes the storage of information in a neural network such that the input of some part of that information will be sufficient to activate a complete representation…</a:t>
            </a:r>
            <a:endParaRPr lang="en-US" sz="1600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3720" y="2636912"/>
            <a:ext cx="243329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45499">
            <a:off x="5534827" y="3170255"/>
            <a:ext cx="542926" cy="53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717032"/>
            <a:ext cx="2303650" cy="28456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8" name="Freeform 27"/>
          <p:cNvSpPr/>
          <p:nvPr/>
        </p:nvSpPr>
        <p:spPr>
          <a:xfrm>
            <a:off x="3565650" y="3713039"/>
            <a:ext cx="1889185" cy="414067"/>
          </a:xfrm>
          <a:custGeom>
            <a:avLst/>
            <a:gdLst>
              <a:gd name="connsiteX0" fmla="*/ 0 w 1889185"/>
              <a:gd name="connsiteY0" fmla="*/ 414067 h 414067"/>
              <a:gd name="connsiteX1" fmla="*/ 1345720 w 1889185"/>
              <a:gd name="connsiteY1" fmla="*/ 301924 h 414067"/>
              <a:gd name="connsiteX2" fmla="*/ 1889185 w 1889185"/>
              <a:gd name="connsiteY2" fmla="*/ 0 h 41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9185" h="414067">
                <a:moveTo>
                  <a:pt x="0" y="414067"/>
                </a:moveTo>
                <a:cubicBezTo>
                  <a:pt x="515428" y="392501"/>
                  <a:pt x="1030856" y="370935"/>
                  <a:pt x="1345720" y="301924"/>
                </a:cubicBezTo>
                <a:cubicBezTo>
                  <a:pt x="1660584" y="232913"/>
                  <a:pt x="1774884" y="116456"/>
                  <a:pt x="1889185" y="0"/>
                </a:cubicBezTo>
              </a:path>
            </a:pathLst>
          </a:cu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78746" y="4905164"/>
            <a:ext cx="24574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391980" y="5553236"/>
            <a:ext cx="828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</a:rPr>
              <a:t>“CHRASH”</a:t>
            </a:r>
            <a:endParaRPr lang="en-US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 rot="2700000">
            <a:off x="3451906" y="5587340"/>
            <a:ext cx="1537143" cy="414067"/>
          </a:xfrm>
          <a:custGeom>
            <a:avLst/>
            <a:gdLst>
              <a:gd name="connsiteX0" fmla="*/ 0 w 1889185"/>
              <a:gd name="connsiteY0" fmla="*/ 414067 h 414067"/>
              <a:gd name="connsiteX1" fmla="*/ 1345720 w 1889185"/>
              <a:gd name="connsiteY1" fmla="*/ 301924 h 414067"/>
              <a:gd name="connsiteX2" fmla="*/ 1889185 w 1889185"/>
              <a:gd name="connsiteY2" fmla="*/ 0 h 41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9185" h="414067">
                <a:moveTo>
                  <a:pt x="0" y="414067"/>
                </a:moveTo>
                <a:cubicBezTo>
                  <a:pt x="515428" y="392501"/>
                  <a:pt x="1030856" y="370935"/>
                  <a:pt x="1345720" y="301924"/>
                </a:cubicBezTo>
                <a:cubicBezTo>
                  <a:pt x="1660584" y="232913"/>
                  <a:pt x="1774884" y="116456"/>
                  <a:pt x="1889185" y="0"/>
                </a:cubicBezTo>
              </a:path>
            </a:pathLst>
          </a:cu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4742842" y="4293096"/>
            <a:ext cx="576064" cy="5760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923929" y="1808820"/>
            <a:ext cx="2556284" cy="648072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Storage</a:t>
            </a:r>
          </a:p>
          <a:p>
            <a:r>
              <a:rPr lang="en-US" sz="1200" dirty="0" smtClean="0"/>
              <a:t>Simultaneous sensory inputs produces an association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6587716" y="1808820"/>
            <a:ext cx="2556284" cy="648072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Retrieval</a:t>
            </a:r>
          </a:p>
          <a:p>
            <a:r>
              <a:rPr lang="en-US" sz="1200" dirty="0" smtClean="0"/>
              <a:t>Incomplete input will activates full</a:t>
            </a:r>
          </a:p>
          <a:p>
            <a:r>
              <a:rPr lang="en-US" sz="1200" dirty="0" smtClean="0"/>
              <a:t> sensory representation </a:t>
            </a:r>
            <a:endParaRPr lang="en-US" sz="1200" dirty="0"/>
          </a:p>
        </p:txBody>
      </p:sp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86550" y="2600908"/>
            <a:ext cx="24574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7200292" y="3248980"/>
            <a:ext cx="828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</a:rPr>
              <a:t>“CHRASH”</a:t>
            </a:r>
            <a:endParaRPr lang="en-US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912260" y="3825044"/>
            <a:ext cx="972108" cy="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956376" y="3392996"/>
            <a:ext cx="432556" cy="0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345499">
            <a:off x="8387866" y="3114096"/>
            <a:ext cx="556855" cy="55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336196" y="6093296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“Neurons that fire together wire together” </a:t>
            </a:r>
            <a:r>
              <a:rPr lang="en-US" sz="1200" i="1" dirty="0" smtClean="0"/>
              <a:t>and that applies to neural ensembles too! </a:t>
            </a:r>
            <a:endParaRPr lang="en-US" sz="12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7200292" y="4509120"/>
            <a:ext cx="1692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Pattern completion</a:t>
            </a:r>
            <a:endParaRPr lang="en-US" sz="1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3018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3508" y="1586686"/>
            <a:ext cx="2360004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Paul in context</a:t>
            </a:r>
          </a:p>
          <a:p>
            <a:r>
              <a:rPr lang="en-US" sz="1200" dirty="0" smtClean="0"/>
              <a:t>Observe Paul in his native habitat</a:t>
            </a:r>
            <a:endParaRPr lang="en-US" sz="1200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9" y="1983034"/>
            <a:ext cx="2360003" cy="177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9574" y="1124744"/>
            <a:ext cx="8742905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Autoassociation in the synaptic weight matrix</a:t>
            </a:r>
            <a:endParaRPr lang="en-US" sz="1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5840" y="4396796"/>
            <a:ext cx="2360253" cy="146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40630" y="2230421"/>
            <a:ext cx="2196243" cy="106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0" name="Straight Arrow Connector 119"/>
          <p:cNvCxnSpPr/>
          <p:nvPr/>
        </p:nvCxnSpPr>
        <p:spPr>
          <a:xfrm>
            <a:off x="5688124" y="3933056"/>
            <a:ext cx="468052" cy="36004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3193874" y="17412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3193874" y="20286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>
            <a:off x="3193874" y="23160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3193874" y="26034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5445950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5121914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V="1">
            <a:off x="4797878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4473842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4165982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V="1">
            <a:off x="3841946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3517910" y="1741235"/>
            <a:ext cx="0" cy="4748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3193874" y="1741235"/>
            <a:ext cx="0" cy="4748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3193874" y="28908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3193874" y="31782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3193874" y="34656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3193874" y="3753036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2329778" y="408149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2329778" y="4368895"/>
            <a:ext cx="27921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2329778" y="4656295"/>
            <a:ext cx="2468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2329778" y="4943695"/>
            <a:ext cx="2144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2329778" y="5232965"/>
            <a:ext cx="1836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2329778" y="5518495"/>
            <a:ext cx="15121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>
            <a:off x="2329778" y="5805895"/>
            <a:ext cx="11881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2329778" y="6093296"/>
            <a:ext cx="8640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05"/>
          <p:cNvGrpSpPr/>
          <p:nvPr/>
        </p:nvGrpSpPr>
        <p:grpSpPr>
          <a:xfrm>
            <a:off x="3107330" y="1645975"/>
            <a:ext cx="2436778" cy="2197071"/>
            <a:chOff x="3107330" y="1645975"/>
            <a:chExt cx="2436778" cy="2197071"/>
          </a:xfrm>
        </p:grpSpPr>
        <p:grpSp>
          <p:nvGrpSpPr>
            <p:cNvPr id="3" name="Group 10294"/>
            <p:cNvGrpSpPr/>
            <p:nvPr/>
          </p:nvGrpSpPr>
          <p:grpSpPr>
            <a:xfrm>
              <a:off x="3107330" y="16459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95" name="Oval 294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295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Oval 296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Oval 297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298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299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Oval 301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159"/>
            <p:cNvGrpSpPr/>
            <p:nvPr/>
          </p:nvGrpSpPr>
          <p:grpSpPr>
            <a:xfrm>
              <a:off x="3107330" y="193412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87" name="Oval 286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288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91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168"/>
            <p:cNvGrpSpPr/>
            <p:nvPr/>
          </p:nvGrpSpPr>
          <p:grpSpPr>
            <a:xfrm>
              <a:off x="3107330" y="22222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79" name="Oval 278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Oval 281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Oval 282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177"/>
            <p:cNvGrpSpPr/>
            <p:nvPr/>
          </p:nvGrpSpPr>
          <p:grpSpPr>
            <a:xfrm>
              <a:off x="3107330" y="251042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71" name="Oval 270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Oval 274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275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186"/>
            <p:cNvGrpSpPr/>
            <p:nvPr/>
          </p:nvGrpSpPr>
          <p:grpSpPr>
            <a:xfrm>
              <a:off x="3107330" y="27985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63" name="Oval 262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195"/>
            <p:cNvGrpSpPr/>
            <p:nvPr/>
          </p:nvGrpSpPr>
          <p:grpSpPr>
            <a:xfrm>
              <a:off x="3107330" y="308672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55" name="Oval 254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261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204"/>
            <p:cNvGrpSpPr/>
            <p:nvPr/>
          </p:nvGrpSpPr>
          <p:grpSpPr>
            <a:xfrm>
              <a:off x="3107330" y="3663026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47" name="Oval 246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213"/>
            <p:cNvGrpSpPr/>
            <p:nvPr/>
          </p:nvGrpSpPr>
          <p:grpSpPr>
            <a:xfrm>
              <a:off x="3107330" y="33748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39" name="Oval 238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6" name="Rectangle 125"/>
          <p:cNvSpPr/>
          <p:nvPr/>
        </p:nvSpPr>
        <p:spPr>
          <a:xfrm>
            <a:off x="2987824" y="1592796"/>
            <a:ext cx="2628292" cy="2304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7-Point Star 121"/>
          <p:cNvSpPr/>
          <p:nvPr/>
        </p:nvSpPr>
        <p:spPr>
          <a:xfrm rot="5400000">
            <a:off x="5303934" y="3933056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7-Point Star 153"/>
          <p:cNvSpPr/>
          <p:nvPr/>
        </p:nvSpPr>
        <p:spPr>
          <a:xfrm rot="5400000">
            <a:off x="4982769" y="4217638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7-Point Star 154"/>
          <p:cNvSpPr/>
          <p:nvPr/>
        </p:nvSpPr>
        <p:spPr>
          <a:xfrm rot="5400000">
            <a:off x="4661605" y="4502220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7-Point Star 155"/>
          <p:cNvSpPr/>
          <p:nvPr/>
        </p:nvSpPr>
        <p:spPr>
          <a:xfrm rot="5400000">
            <a:off x="4340441" y="4786802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7-Point Star 157"/>
          <p:cNvSpPr/>
          <p:nvPr/>
        </p:nvSpPr>
        <p:spPr>
          <a:xfrm rot="5400000">
            <a:off x="4019277" y="5071384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7-Point Star 158"/>
          <p:cNvSpPr/>
          <p:nvPr/>
        </p:nvSpPr>
        <p:spPr>
          <a:xfrm rot="5400000">
            <a:off x="3698113" y="5355966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7-Point Star 159"/>
          <p:cNvSpPr/>
          <p:nvPr/>
        </p:nvSpPr>
        <p:spPr>
          <a:xfrm rot="5400000">
            <a:off x="3376949" y="5640548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7-Point Star 160"/>
          <p:cNvSpPr/>
          <p:nvPr/>
        </p:nvSpPr>
        <p:spPr>
          <a:xfrm rot="5400000">
            <a:off x="3055785" y="5925130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22"/>
          <p:cNvGrpSpPr/>
          <p:nvPr/>
        </p:nvGrpSpPr>
        <p:grpSpPr>
          <a:xfrm>
            <a:off x="3006343" y="1628800"/>
            <a:ext cx="3095827" cy="5039853"/>
            <a:chOff x="3006343" y="1628800"/>
            <a:chExt cx="3095827" cy="5039853"/>
          </a:xfrm>
        </p:grpSpPr>
        <p:cxnSp>
          <p:nvCxnSpPr>
            <p:cNvPr id="171" name="Straight Connector 170"/>
            <p:cNvCxnSpPr/>
            <p:nvPr/>
          </p:nvCxnSpPr>
          <p:spPr>
            <a:xfrm>
              <a:off x="5922150" y="1735985"/>
              <a:ext cx="0" cy="432723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3193874" y="6309320"/>
              <a:ext cx="24942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Oval 162"/>
            <p:cNvSpPr/>
            <p:nvPr/>
          </p:nvSpPr>
          <p:spPr>
            <a:xfrm>
              <a:off x="5832140" y="162880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5832140" y="191695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5832140" y="220510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5832140" y="249325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5832140" y="278140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5832140" y="306955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5832140" y="3645851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5832140" y="335770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 rot="5400000">
              <a:off x="5382090" y="5769260"/>
              <a:ext cx="540060" cy="540060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5742130" y="4943695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5258947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Isosceles Triangle 173"/>
            <p:cNvSpPr/>
            <p:nvPr/>
          </p:nvSpPr>
          <p:spPr>
            <a:xfrm>
              <a:off x="3328144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Isosceles Triangle 174"/>
            <p:cNvSpPr/>
            <p:nvPr/>
          </p:nvSpPr>
          <p:spPr>
            <a:xfrm>
              <a:off x="3649945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Isosceles Triangle 175"/>
            <p:cNvSpPr/>
            <p:nvPr/>
          </p:nvSpPr>
          <p:spPr>
            <a:xfrm>
              <a:off x="3971746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Isosceles Triangle 176"/>
            <p:cNvSpPr/>
            <p:nvPr/>
          </p:nvSpPr>
          <p:spPr>
            <a:xfrm>
              <a:off x="4293547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Isosceles Triangle 177"/>
            <p:cNvSpPr/>
            <p:nvPr/>
          </p:nvSpPr>
          <p:spPr>
            <a:xfrm>
              <a:off x="4615348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Isosceles Triangle 178"/>
            <p:cNvSpPr/>
            <p:nvPr/>
          </p:nvSpPr>
          <p:spPr>
            <a:xfrm>
              <a:off x="4937149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Isosceles Triangle 186"/>
            <p:cNvSpPr/>
            <p:nvPr/>
          </p:nvSpPr>
          <p:spPr>
            <a:xfrm>
              <a:off x="3006343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107330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3431207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3755084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078961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402838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4726715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050592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374469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21"/>
          <p:cNvGrpSpPr/>
          <p:nvPr/>
        </p:nvGrpSpPr>
        <p:grpSpPr>
          <a:xfrm>
            <a:off x="7632340" y="1513201"/>
            <a:ext cx="1476164" cy="2635879"/>
            <a:chOff x="7632340" y="1513201"/>
            <a:chExt cx="1476164" cy="2635879"/>
          </a:xfrm>
        </p:grpSpPr>
        <p:sp>
          <p:nvSpPr>
            <p:cNvPr id="202" name="TextBox 201"/>
            <p:cNvSpPr txBox="1"/>
            <p:nvPr/>
          </p:nvSpPr>
          <p:spPr>
            <a:xfrm>
              <a:off x="7632848" y="3318083"/>
              <a:ext cx="1475656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indent="396875"/>
              <a:endParaRPr lang="en-US" sz="800" dirty="0" smtClean="0"/>
            </a:p>
            <a:p>
              <a:pPr indent="396875"/>
              <a:r>
                <a:rPr lang="en-US" sz="800" dirty="0" smtClean="0"/>
                <a:t>Output Cell</a:t>
              </a:r>
            </a:p>
            <a:p>
              <a:pPr indent="396875"/>
              <a:endParaRPr lang="en-US" sz="800" dirty="0"/>
            </a:p>
            <a:p>
              <a:pPr indent="396875"/>
              <a:endParaRPr lang="en-US" sz="800" dirty="0" smtClean="0"/>
            </a:p>
            <a:p>
              <a:pPr indent="396875"/>
              <a:r>
                <a:rPr lang="en-US" sz="800" dirty="0" smtClean="0"/>
                <a:t>Inhibitory Cell</a:t>
              </a:r>
            </a:p>
            <a:p>
              <a:pPr indent="396875"/>
              <a:endParaRPr lang="en-US" sz="800" dirty="0" smtClean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632848" y="1745521"/>
              <a:ext cx="1475656" cy="132343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indent="233363"/>
              <a:r>
                <a:rPr lang="en-US" sz="800" dirty="0" smtClean="0"/>
                <a:t>Synapse absent</a:t>
              </a:r>
            </a:p>
            <a:p>
              <a:pPr indent="233363"/>
              <a:endParaRPr lang="en-US" sz="800" dirty="0" smtClean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Synapse Established</a:t>
              </a:r>
            </a:p>
            <a:p>
              <a:pPr indent="233363"/>
              <a:endParaRPr lang="en-US" sz="800" dirty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Detonator Synapses</a:t>
              </a:r>
            </a:p>
            <a:p>
              <a:pPr indent="233363"/>
              <a:endParaRPr lang="en-US" sz="800" dirty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Inhibitory Synapse</a:t>
              </a:r>
            </a:p>
          </p:txBody>
        </p:sp>
        <p:sp>
          <p:nvSpPr>
            <p:cNvPr id="151" name="Oval 150"/>
            <p:cNvSpPr/>
            <p:nvPr/>
          </p:nvSpPr>
          <p:spPr>
            <a:xfrm>
              <a:off x="7704348" y="1781525"/>
              <a:ext cx="180020" cy="1800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7704348" y="2141565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7-Point Star 152"/>
            <p:cNvSpPr/>
            <p:nvPr/>
          </p:nvSpPr>
          <p:spPr>
            <a:xfrm rot="5400000">
              <a:off x="7692273" y="2489530"/>
              <a:ext cx="228099" cy="228099"/>
            </a:xfrm>
            <a:prstGeom prst="star7">
              <a:avLst/>
            </a:prstGeom>
            <a:solidFill>
              <a:srgbClr val="FDFCF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Isosceles Triangle 179"/>
            <p:cNvSpPr/>
            <p:nvPr/>
          </p:nvSpPr>
          <p:spPr>
            <a:xfrm>
              <a:off x="7666334" y="3311930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7722349" y="2916241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7686346" y="3697577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7632948" y="1513201"/>
              <a:ext cx="1475555" cy="237819"/>
            </a:xfrm>
            <a:prstGeom prst="rect">
              <a:avLst/>
            </a:prstGeom>
            <a:solidFill>
              <a:schemeClr val="accent6">
                <a:alpha val="25098"/>
              </a:schemeClr>
            </a:solidFill>
            <a:ln>
              <a:solidFill>
                <a:srgbClr val="7030A0"/>
              </a:solidFill>
            </a:ln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b="1" dirty="0" smtClean="0"/>
                <a:t>Synapses</a:t>
              </a:r>
              <a:endParaRPr lang="en-US" sz="1000" b="1" dirty="0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7632340" y="3083169"/>
              <a:ext cx="1475555" cy="237819"/>
            </a:xfrm>
            <a:prstGeom prst="rect">
              <a:avLst/>
            </a:prstGeom>
            <a:solidFill>
              <a:schemeClr val="accent6">
                <a:alpha val="25098"/>
              </a:schemeClr>
            </a:solidFill>
            <a:ln>
              <a:solidFill>
                <a:srgbClr val="7030A0"/>
              </a:solidFill>
            </a:ln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b="1" dirty="0" smtClean="0"/>
                <a:t>Neurons</a:t>
              </a:r>
              <a:endParaRPr lang="en-US" sz="1000" b="1" dirty="0"/>
            </a:p>
          </p:txBody>
        </p:sp>
      </p:grpSp>
      <p:grpSp>
        <p:nvGrpSpPr>
          <p:cNvPr id="13" name="Group 205"/>
          <p:cNvGrpSpPr/>
          <p:nvPr/>
        </p:nvGrpSpPr>
        <p:grpSpPr>
          <a:xfrm rot="16200000">
            <a:off x="-254239" y="4880531"/>
            <a:ext cx="2353334" cy="386376"/>
            <a:chOff x="4068337" y="2016699"/>
            <a:chExt cx="2713700" cy="388459"/>
          </a:xfrm>
          <a:solidFill>
            <a:schemeClr val="bg1"/>
          </a:solidFill>
        </p:grpSpPr>
        <p:sp>
          <p:nvSpPr>
            <p:cNvPr id="207" name="TextBox 206"/>
            <p:cNvSpPr txBox="1"/>
            <p:nvPr/>
          </p:nvSpPr>
          <p:spPr>
            <a:xfrm>
              <a:off x="4068337" y="2016699"/>
              <a:ext cx="1417433" cy="38845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 anchor="ctr">
              <a:normAutofit fontScale="60000" lnSpcReduction="2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300" b="1" dirty="0" smtClean="0"/>
                <a:t>Object</a:t>
              </a:r>
            </a:p>
            <a:p>
              <a:r>
                <a:rPr lang="en-US" sz="1300" b="1" dirty="0" smtClean="0"/>
                <a:t>Paul the grad student</a:t>
              </a:r>
              <a:endParaRPr lang="en-US" sz="1300" b="1" dirty="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5383946" y="2016701"/>
              <a:ext cx="1398091" cy="38845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 anchor="ctr">
              <a:normAutofit fontScale="67500" lnSpcReduction="2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 smtClean="0"/>
                <a:t>Context A</a:t>
              </a:r>
            </a:p>
            <a:p>
              <a:r>
                <a:rPr lang="en-US" sz="1200" b="1" dirty="0" smtClean="0"/>
                <a:t>Paul’s research lab</a:t>
              </a:r>
              <a:endParaRPr lang="en-US" sz="1200" b="1" dirty="0"/>
            </a:p>
          </p:txBody>
        </p:sp>
      </p:grpSp>
      <p:sp>
        <p:nvSpPr>
          <p:cNvPr id="181" name="Title 1"/>
          <p:cNvSpPr txBox="1">
            <a:spLocks/>
          </p:cNvSpPr>
          <p:nvPr/>
        </p:nvSpPr>
        <p:spPr>
          <a:xfrm>
            <a:off x="76200" y="76200"/>
            <a:ext cx="8991600" cy="990600"/>
          </a:xfrm>
          <a:prstGeom prst="rect">
            <a:avLst/>
          </a:prstGeom>
          <a:solidFill>
            <a:srgbClr val="CCCCFF">
              <a:alpha val="25098"/>
            </a:srgb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Encoding</a:t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Associating object and context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6300192" y="4473116"/>
          <a:ext cx="2196244" cy="1912024"/>
        </p:xfrm>
        <a:graphic>
          <a:graphicData uri="http://schemas.openxmlformats.org/presentationml/2006/ole">
            <p:oleObj spid="_x0000_s67586" name="Worksheet" r:id="rId7" imgW="2295590" imgH="1990710" progId="Excel.Sheet.12">
              <p:embed/>
            </p:oleObj>
          </a:graphicData>
        </a:graphic>
      </p:graphicFrame>
      <p:sp>
        <p:nvSpPr>
          <p:cNvPr id="172" name="TextBox 171"/>
          <p:cNvSpPr txBox="1"/>
          <p:nvPr/>
        </p:nvSpPr>
        <p:spPr>
          <a:xfrm>
            <a:off x="6336196" y="4098558"/>
            <a:ext cx="219624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600" b="1" dirty="0" smtClean="0">
                <a:solidFill>
                  <a:srgbClr val="FF0000"/>
                </a:solidFill>
              </a:rPr>
              <a:t>Correlation Matrix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6192180" y="4401108"/>
            <a:ext cx="2376264" cy="21242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7545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78828651"/>
              </p:ext>
            </p:extLst>
          </p:nvPr>
        </p:nvGraphicFramePr>
        <p:xfrm>
          <a:off x="6549506" y="4509120"/>
          <a:ext cx="2171610" cy="1883263"/>
        </p:xfrm>
        <a:graphic>
          <a:graphicData uri="http://schemas.openxmlformats.org/presentationml/2006/ole">
            <p:oleObj spid="_x0000_s4105" name="Worksheet" r:id="rId4" imgW="2295590" imgH="1990710" progId="Excel.Sheet.12">
              <p:embed/>
            </p:oleObj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64" y="656692"/>
            <a:ext cx="2367608" cy="353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28956" y="3780601"/>
            <a:ext cx="2367608" cy="353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6048164" y="4113076"/>
            <a:ext cx="468052" cy="36004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55876" y="2225186"/>
            <a:ext cx="2527389" cy="181588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synaptic weight matrix we just made can also be produced  through taking the “OR of the Outer product” to produce a correlation matrix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3508" y="1586686"/>
            <a:ext cx="2360004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Paul in context</a:t>
            </a:r>
          </a:p>
          <a:p>
            <a:r>
              <a:rPr lang="en-US" sz="1200" dirty="0" smtClean="0"/>
              <a:t>Observe Paul in his native habitat</a:t>
            </a:r>
            <a:endParaRPr lang="en-US" sz="12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9" y="1983034"/>
            <a:ext cx="2360003" cy="177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9575" y="1124744"/>
            <a:ext cx="6131494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Autoassociation in the </a:t>
            </a:r>
            <a:r>
              <a:rPr lang="en-US" sz="2000" strike="sngStrike" dirty="0" smtClean="0"/>
              <a:t>synaptic weight matrix</a:t>
            </a:r>
            <a:endParaRPr lang="en-US" sz="1200" strike="sngStrike" dirty="0"/>
          </a:p>
        </p:txBody>
      </p:sp>
      <p:sp>
        <p:nvSpPr>
          <p:cNvPr id="16" name="TextBox 15"/>
          <p:cNvSpPr txBox="1"/>
          <p:nvPr/>
        </p:nvSpPr>
        <p:spPr>
          <a:xfrm>
            <a:off x="3497675" y="1456367"/>
            <a:ext cx="2442477" cy="388457"/>
          </a:xfrm>
          <a:prstGeom prst="rect">
            <a:avLst/>
          </a:prstGeom>
          <a:solidFill>
            <a:srgbClr val="FFFFFF"/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u="sng" dirty="0" smtClean="0"/>
              <a:t>correlation matrix</a:t>
            </a:r>
            <a:endParaRPr lang="en-US" sz="1200" b="1" u="sng" strike="sngStrike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6200" y="76200"/>
            <a:ext cx="6187988" cy="990600"/>
          </a:xfrm>
          <a:prstGeom prst="rect">
            <a:avLst/>
          </a:prstGeom>
          <a:solidFill>
            <a:srgbClr val="CCCCFF">
              <a:alpha val="25098"/>
            </a:srgb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Encoding</a:t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Associating object and context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2439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64" y="656692"/>
            <a:ext cx="2367608" cy="353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6516216" y="2816932"/>
            <a:ext cx="2304256" cy="22952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49323175"/>
              </p:ext>
            </p:extLst>
          </p:nvPr>
        </p:nvGraphicFramePr>
        <p:xfrm>
          <a:off x="6549506" y="4509120"/>
          <a:ext cx="2171610" cy="1883263"/>
        </p:xfrm>
        <a:graphic>
          <a:graphicData uri="http://schemas.openxmlformats.org/presentationml/2006/ole">
            <p:oleObj spid="_x0000_s5149" name="Worksheet" r:id="rId5" imgW="2295590" imgH="1990710" progId="Excel.Sheet.12">
              <p:embed/>
            </p:oleObj>
          </a:graphicData>
        </a:graphic>
      </p:graphicFrame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28956" y="3780601"/>
            <a:ext cx="2367608" cy="353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>
            <a:stCxn id="15" idx="0"/>
          </p:cNvCxnSpPr>
          <p:nvPr/>
        </p:nvCxnSpPr>
        <p:spPr>
          <a:xfrm flipH="1" flipV="1">
            <a:off x="4247682" y="2276872"/>
            <a:ext cx="1" cy="4068452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103948" y="6345324"/>
            <a:ext cx="287469" cy="2520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16216" y="2047346"/>
            <a:ext cx="2304256" cy="22952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868144" y="2132856"/>
            <a:ext cx="648072" cy="0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103948" y="2047346"/>
            <a:ext cx="1764196" cy="22952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995936" y="1778623"/>
            <a:ext cx="2088232" cy="2462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000" b="1" dirty="0" smtClean="0"/>
              <a:t>Scalar by vector multiplication</a:t>
            </a:r>
            <a:endParaRPr lang="en-US" sz="1000" b="1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47552763"/>
              </p:ext>
            </p:extLst>
          </p:nvPr>
        </p:nvGraphicFramePr>
        <p:xfrm>
          <a:off x="4134512" y="2065144"/>
          <a:ext cx="1740087" cy="1509038"/>
        </p:xfrm>
        <a:graphic>
          <a:graphicData uri="http://schemas.openxmlformats.org/presentationml/2006/ole">
            <p:oleObj spid="_x0000_s5150" name="Worksheet" r:id="rId6" imgW="2295590" imgH="1990710" progId="Excel.Sheet.12">
              <p:embed/>
            </p:oleObj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69431144"/>
              </p:ext>
            </p:extLst>
          </p:nvPr>
        </p:nvGraphicFramePr>
        <p:xfrm>
          <a:off x="4427984" y="2357504"/>
          <a:ext cx="1740087" cy="1509038"/>
        </p:xfrm>
        <a:graphic>
          <a:graphicData uri="http://schemas.openxmlformats.org/presentationml/2006/ole">
            <p:oleObj spid="_x0000_s5151" name="Worksheet" r:id="rId7" imgW="2295590" imgH="1990710" progId="Excel.Sheet.12">
              <p:embed/>
            </p:oleObj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71599723"/>
              </p:ext>
            </p:extLst>
          </p:nvPr>
        </p:nvGraphicFramePr>
        <p:xfrm>
          <a:off x="4716016" y="2609532"/>
          <a:ext cx="1740087" cy="1509038"/>
        </p:xfrm>
        <a:graphic>
          <a:graphicData uri="http://schemas.openxmlformats.org/presentationml/2006/ole">
            <p:oleObj spid="_x0000_s5152" name="Worksheet" r:id="rId8" imgW="2295590" imgH="1990710" progId="Excel.Sheet.12">
              <p:embed/>
            </p:oleObj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75588056"/>
              </p:ext>
            </p:extLst>
          </p:nvPr>
        </p:nvGraphicFramePr>
        <p:xfrm>
          <a:off x="5004048" y="2858430"/>
          <a:ext cx="1740087" cy="1509038"/>
        </p:xfrm>
        <a:graphic>
          <a:graphicData uri="http://schemas.openxmlformats.org/presentationml/2006/ole">
            <p:oleObj spid="_x0000_s5153" name="Worksheet" r:id="rId9" imgW="2295590" imgH="1990710" progId="Excel.Sheet.12">
              <p:embed/>
            </p:oleObj>
          </a:graphicData>
        </a:graphic>
      </p:graphicFrame>
      <p:cxnSp>
        <p:nvCxnSpPr>
          <p:cNvPr id="45" name="Straight Arrow Connector 44"/>
          <p:cNvCxnSpPr>
            <a:stCxn id="46" idx="0"/>
          </p:cNvCxnSpPr>
          <p:nvPr/>
        </p:nvCxnSpPr>
        <p:spPr>
          <a:xfrm flipV="1">
            <a:off x="4535715" y="2600908"/>
            <a:ext cx="0" cy="3744416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4391980" y="6345324"/>
            <a:ext cx="287469" cy="2520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516216" y="2312876"/>
            <a:ext cx="2304256" cy="2295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6192180" y="2429376"/>
            <a:ext cx="324036" cy="0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4391980" y="2371382"/>
            <a:ext cx="1764196" cy="2295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>
            <a:stCxn id="51" idx="0"/>
          </p:cNvCxnSpPr>
          <p:nvPr/>
        </p:nvCxnSpPr>
        <p:spPr>
          <a:xfrm flipV="1">
            <a:off x="4829132" y="2852936"/>
            <a:ext cx="4821" cy="3492388"/>
          </a:xfrm>
          <a:prstGeom prst="straightConnector1">
            <a:avLst/>
          </a:prstGeom>
          <a:ln w="190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690219" y="6345324"/>
            <a:ext cx="277826" cy="2520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516216" y="2564904"/>
            <a:ext cx="2304256" cy="2295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6454414" y="2708920"/>
            <a:ext cx="61802" cy="0"/>
          </a:xfrm>
          <a:prstGeom prst="straightConnector1">
            <a:avLst/>
          </a:prstGeom>
          <a:ln w="190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690218" y="2623410"/>
            <a:ext cx="1764196" cy="2295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5111779" y="3068960"/>
            <a:ext cx="0" cy="3276364"/>
          </a:xfrm>
          <a:prstGeom prst="straightConnector1">
            <a:avLst/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968044" y="6345324"/>
            <a:ext cx="287469" cy="25202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968044" y="2839434"/>
            <a:ext cx="1764196" cy="22952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143508" y="1586686"/>
            <a:ext cx="2360004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Paul in context</a:t>
            </a:r>
          </a:p>
          <a:p>
            <a:r>
              <a:rPr lang="en-US" sz="1200" dirty="0" smtClean="0"/>
              <a:t>Observe Paul in his native habitat</a:t>
            </a:r>
            <a:endParaRPr lang="en-US" sz="1200" dirty="0"/>
          </a:p>
        </p:txBody>
      </p: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9" y="1983034"/>
            <a:ext cx="2360003" cy="177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149575" y="1124744"/>
            <a:ext cx="6131494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Autoassociation in the </a:t>
            </a:r>
            <a:r>
              <a:rPr lang="en-US" sz="2000" b="1" u="sng" dirty="0"/>
              <a:t>correlation </a:t>
            </a:r>
            <a:r>
              <a:rPr lang="en-US" sz="2000" b="1" u="sng" dirty="0" smtClean="0"/>
              <a:t>matrix</a:t>
            </a:r>
            <a:endParaRPr lang="en-US" sz="1200" b="1" u="sng" strike="sngStrike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76200" y="76200"/>
            <a:ext cx="6187988" cy="990600"/>
          </a:xfrm>
          <a:prstGeom prst="rect">
            <a:avLst/>
          </a:prstGeom>
          <a:solidFill>
            <a:srgbClr val="CCCCFF">
              <a:alpha val="25098"/>
            </a:srgb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Encoding</a:t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Associating object and context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1415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90600"/>
          </a:xfrm>
          <a:solidFill>
            <a:srgbClr val="CCCCFF">
              <a:alpha val="25098"/>
            </a:srgbClr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Retrieval</a:t>
            </a:r>
            <a:br>
              <a:rPr lang="en-US" sz="4000" dirty="0" smtClean="0"/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Associating object and context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143508" y="1586686"/>
            <a:ext cx="2360004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Paul in context</a:t>
            </a:r>
          </a:p>
          <a:p>
            <a:r>
              <a:rPr lang="en-US" sz="1200" dirty="0" smtClean="0"/>
              <a:t>Observe Paul in his native habitat</a:t>
            </a:r>
            <a:endParaRPr lang="en-US" sz="1200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9" y="1983034"/>
            <a:ext cx="2360003" cy="177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9574" y="1124744"/>
            <a:ext cx="8742905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Autoassociation, </a:t>
            </a:r>
            <a:r>
              <a:rPr lang="en-US" sz="2000" b="1" dirty="0" smtClean="0"/>
              <a:t>READING OUT </a:t>
            </a:r>
            <a:r>
              <a:rPr lang="en-US" sz="2000" dirty="0" smtClean="0"/>
              <a:t>the synaptic weight matrix</a:t>
            </a:r>
            <a:endParaRPr lang="en-US" sz="1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5840" y="4396796"/>
            <a:ext cx="2360253" cy="146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40630" y="2230421"/>
            <a:ext cx="2196243" cy="106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8" name="Straight Connector 127"/>
          <p:cNvCxnSpPr/>
          <p:nvPr/>
        </p:nvCxnSpPr>
        <p:spPr>
          <a:xfrm flipH="1">
            <a:off x="3193874" y="17412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3193874" y="20286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>
            <a:off x="3193874" y="23160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3193874" y="26034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5445950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5121914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V="1">
            <a:off x="4797878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4473842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4165982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V="1">
            <a:off x="3841946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3517910" y="1741235"/>
            <a:ext cx="0" cy="4748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3193874" y="1741235"/>
            <a:ext cx="0" cy="4748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3193874" y="28908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3193874" y="31782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3193874" y="34656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3193874" y="3753036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2329778" y="408149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2329778" y="4368895"/>
            <a:ext cx="27921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2329778" y="4656295"/>
            <a:ext cx="2468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2329778" y="4943695"/>
            <a:ext cx="2144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2329778" y="5232965"/>
            <a:ext cx="1836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2329778" y="5518495"/>
            <a:ext cx="15121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>
            <a:off x="2329778" y="5805895"/>
            <a:ext cx="11881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2329778" y="6093296"/>
            <a:ext cx="8640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05"/>
          <p:cNvGrpSpPr/>
          <p:nvPr/>
        </p:nvGrpSpPr>
        <p:grpSpPr>
          <a:xfrm>
            <a:off x="3107330" y="1645975"/>
            <a:ext cx="2436778" cy="2197071"/>
            <a:chOff x="3107330" y="1645975"/>
            <a:chExt cx="2436778" cy="2197071"/>
          </a:xfrm>
        </p:grpSpPr>
        <p:grpSp>
          <p:nvGrpSpPr>
            <p:cNvPr id="5" name="Group 10294"/>
            <p:cNvGrpSpPr/>
            <p:nvPr/>
          </p:nvGrpSpPr>
          <p:grpSpPr>
            <a:xfrm>
              <a:off x="3107330" y="16459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95" name="Oval 294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295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Oval 296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Oval 297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298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299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Oval 301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159"/>
            <p:cNvGrpSpPr/>
            <p:nvPr/>
          </p:nvGrpSpPr>
          <p:grpSpPr>
            <a:xfrm>
              <a:off x="3107330" y="193412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87" name="Oval 286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288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91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168"/>
            <p:cNvGrpSpPr/>
            <p:nvPr/>
          </p:nvGrpSpPr>
          <p:grpSpPr>
            <a:xfrm>
              <a:off x="3107330" y="22222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79" name="Oval 278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Oval 281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Oval 282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177"/>
            <p:cNvGrpSpPr/>
            <p:nvPr/>
          </p:nvGrpSpPr>
          <p:grpSpPr>
            <a:xfrm>
              <a:off x="3107330" y="251042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71" name="Oval 270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Oval 274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275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186"/>
            <p:cNvGrpSpPr/>
            <p:nvPr/>
          </p:nvGrpSpPr>
          <p:grpSpPr>
            <a:xfrm>
              <a:off x="3107330" y="27985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63" name="Oval 262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95"/>
            <p:cNvGrpSpPr/>
            <p:nvPr/>
          </p:nvGrpSpPr>
          <p:grpSpPr>
            <a:xfrm>
              <a:off x="3107330" y="308672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55" name="Oval 254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261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204"/>
            <p:cNvGrpSpPr/>
            <p:nvPr/>
          </p:nvGrpSpPr>
          <p:grpSpPr>
            <a:xfrm>
              <a:off x="3107330" y="3663026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47" name="Oval 246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213"/>
            <p:cNvGrpSpPr/>
            <p:nvPr/>
          </p:nvGrpSpPr>
          <p:grpSpPr>
            <a:xfrm>
              <a:off x="3107330" y="33748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39" name="Oval 238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2" name="7-Point Star 121"/>
          <p:cNvSpPr/>
          <p:nvPr/>
        </p:nvSpPr>
        <p:spPr>
          <a:xfrm rot="5400000">
            <a:off x="5303934" y="3933056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7-Point Star 153"/>
          <p:cNvSpPr/>
          <p:nvPr/>
        </p:nvSpPr>
        <p:spPr>
          <a:xfrm rot="5400000">
            <a:off x="4982769" y="4217638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7-Point Star 154"/>
          <p:cNvSpPr/>
          <p:nvPr/>
        </p:nvSpPr>
        <p:spPr>
          <a:xfrm rot="5400000">
            <a:off x="4661605" y="4502220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7-Point Star 155"/>
          <p:cNvSpPr/>
          <p:nvPr/>
        </p:nvSpPr>
        <p:spPr>
          <a:xfrm rot="5400000">
            <a:off x="4340441" y="4786802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7-Point Star 157"/>
          <p:cNvSpPr/>
          <p:nvPr/>
        </p:nvSpPr>
        <p:spPr>
          <a:xfrm rot="5400000">
            <a:off x="4019277" y="5071384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7-Point Star 158"/>
          <p:cNvSpPr/>
          <p:nvPr/>
        </p:nvSpPr>
        <p:spPr>
          <a:xfrm rot="5400000">
            <a:off x="3698113" y="5355966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7-Point Star 159"/>
          <p:cNvSpPr/>
          <p:nvPr/>
        </p:nvSpPr>
        <p:spPr>
          <a:xfrm rot="5400000">
            <a:off x="3376949" y="5640548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7-Point Star 160"/>
          <p:cNvSpPr/>
          <p:nvPr/>
        </p:nvSpPr>
        <p:spPr>
          <a:xfrm rot="5400000">
            <a:off x="3055785" y="5925130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006343" y="1628800"/>
            <a:ext cx="3095827" cy="5039853"/>
            <a:chOff x="3006343" y="1628800"/>
            <a:chExt cx="3095827" cy="5039853"/>
          </a:xfrm>
        </p:grpSpPr>
        <p:cxnSp>
          <p:nvCxnSpPr>
            <p:cNvPr id="171" name="Straight Connector 170"/>
            <p:cNvCxnSpPr/>
            <p:nvPr/>
          </p:nvCxnSpPr>
          <p:spPr>
            <a:xfrm>
              <a:off x="5922150" y="1735985"/>
              <a:ext cx="0" cy="432723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3193874" y="6309320"/>
              <a:ext cx="24942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Oval 162"/>
            <p:cNvSpPr/>
            <p:nvPr/>
          </p:nvSpPr>
          <p:spPr>
            <a:xfrm>
              <a:off x="5832140" y="162880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5832140" y="191695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5832140" y="220510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5832140" y="249325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5832140" y="278140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5832140" y="306955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5832140" y="3645851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5832140" y="335770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 rot="5400000">
              <a:off x="5382090" y="5769260"/>
              <a:ext cx="540060" cy="540060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5742130" y="4943695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5258947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Isosceles Triangle 173"/>
            <p:cNvSpPr/>
            <p:nvPr/>
          </p:nvSpPr>
          <p:spPr>
            <a:xfrm>
              <a:off x="3328144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Isosceles Triangle 174"/>
            <p:cNvSpPr/>
            <p:nvPr/>
          </p:nvSpPr>
          <p:spPr>
            <a:xfrm>
              <a:off x="3649945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Isosceles Triangle 175"/>
            <p:cNvSpPr/>
            <p:nvPr/>
          </p:nvSpPr>
          <p:spPr>
            <a:xfrm>
              <a:off x="3971746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Isosceles Triangle 176"/>
            <p:cNvSpPr/>
            <p:nvPr/>
          </p:nvSpPr>
          <p:spPr>
            <a:xfrm>
              <a:off x="4293547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Isosceles Triangle 177"/>
            <p:cNvSpPr/>
            <p:nvPr/>
          </p:nvSpPr>
          <p:spPr>
            <a:xfrm>
              <a:off x="4615348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Isosceles Triangle 178"/>
            <p:cNvSpPr/>
            <p:nvPr/>
          </p:nvSpPr>
          <p:spPr>
            <a:xfrm>
              <a:off x="4937149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Isosceles Triangle 186"/>
            <p:cNvSpPr/>
            <p:nvPr/>
          </p:nvSpPr>
          <p:spPr>
            <a:xfrm>
              <a:off x="3006343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107330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3431207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3755084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078961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402838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4726715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050592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374469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632340" y="1513201"/>
            <a:ext cx="1476164" cy="2635879"/>
            <a:chOff x="7632340" y="1513201"/>
            <a:chExt cx="1476164" cy="2635879"/>
          </a:xfrm>
        </p:grpSpPr>
        <p:sp>
          <p:nvSpPr>
            <p:cNvPr id="202" name="TextBox 201"/>
            <p:cNvSpPr txBox="1"/>
            <p:nvPr/>
          </p:nvSpPr>
          <p:spPr>
            <a:xfrm>
              <a:off x="7632848" y="3318083"/>
              <a:ext cx="1475656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indent="396875"/>
              <a:endParaRPr lang="en-US" sz="800" dirty="0" smtClean="0"/>
            </a:p>
            <a:p>
              <a:pPr indent="396875"/>
              <a:r>
                <a:rPr lang="en-US" sz="800" dirty="0" smtClean="0"/>
                <a:t>Output Cell</a:t>
              </a:r>
            </a:p>
            <a:p>
              <a:pPr indent="396875"/>
              <a:endParaRPr lang="en-US" sz="800" dirty="0"/>
            </a:p>
            <a:p>
              <a:pPr indent="396875"/>
              <a:endParaRPr lang="en-US" sz="800" dirty="0" smtClean="0"/>
            </a:p>
            <a:p>
              <a:pPr indent="396875"/>
              <a:r>
                <a:rPr lang="en-US" sz="800" dirty="0" smtClean="0"/>
                <a:t>Inhibitory Cell</a:t>
              </a:r>
            </a:p>
            <a:p>
              <a:pPr indent="396875"/>
              <a:endParaRPr lang="en-US" sz="800" dirty="0" smtClean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632848" y="1745521"/>
              <a:ext cx="1475656" cy="132343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indent="233363"/>
              <a:r>
                <a:rPr lang="en-US" sz="800" dirty="0" smtClean="0"/>
                <a:t>Synapse absent</a:t>
              </a:r>
            </a:p>
            <a:p>
              <a:pPr indent="233363"/>
              <a:endParaRPr lang="en-US" sz="800" dirty="0" smtClean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Synapse Established</a:t>
              </a:r>
            </a:p>
            <a:p>
              <a:pPr indent="233363"/>
              <a:endParaRPr lang="en-US" sz="800" dirty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Detonator Synapses</a:t>
              </a:r>
            </a:p>
            <a:p>
              <a:pPr indent="233363"/>
              <a:endParaRPr lang="en-US" sz="800" dirty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Inhibitory Synapse</a:t>
              </a:r>
            </a:p>
          </p:txBody>
        </p:sp>
        <p:sp>
          <p:nvSpPr>
            <p:cNvPr id="151" name="Oval 150"/>
            <p:cNvSpPr/>
            <p:nvPr/>
          </p:nvSpPr>
          <p:spPr>
            <a:xfrm>
              <a:off x="7704348" y="1781525"/>
              <a:ext cx="180020" cy="1800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7704348" y="2141565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7-Point Star 152"/>
            <p:cNvSpPr/>
            <p:nvPr/>
          </p:nvSpPr>
          <p:spPr>
            <a:xfrm rot="5400000">
              <a:off x="7692273" y="2489530"/>
              <a:ext cx="228099" cy="228099"/>
            </a:xfrm>
            <a:prstGeom prst="star7">
              <a:avLst/>
            </a:prstGeom>
            <a:solidFill>
              <a:srgbClr val="FDFCF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Isosceles Triangle 179"/>
            <p:cNvSpPr/>
            <p:nvPr/>
          </p:nvSpPr>
          <p:spPr>
            <a:xfrm>
              <a:off x="7666334" y="3311930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7722349" y="2916241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7686346" y="3697577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7632948" y="1513201"/>
              <a:ext cx="1475555" cy="237819"/>
            </a:xfrm>
            <a:prstGeom prst="rect">
              <a:avLst/>
            </a:prstGeom>
            <a:solidFill>
              <a:schemeClr val="accent6">
                <a:alpha val="25098"/>
              </a:schemeClr>
            </a:solidFill>
            <a:ln>
              <a:solidFill>
                <a:srgbClr val="7030A0"/>
              </a:solidFill>
            </a:ln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b="1" dirty="0" smtClean="0"/>
                <a:t>Synapses</a:t>
              </a:r>
              <a:endParaRPr lang="en-US" sz="1000" b="1" dirty="0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7632340" y="3083169"/>
              <a:ext cx="1475555" cy="237819"/>
            </a:xfrm>
            <a:prstGeom prst="rect">
              <a:avLst/>
            </a:prstGeom>
            <a:solidFill>
              <a:schemeClr val="accent6">
                <a:alpha val="25098"/>
              </a:schemeClr>
            </a:solidFill>
            <a:ln>
              <a:solidFill>
                <a:srgbClr val="7030A0"/>
              </a:solidFill>
            </a:ln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b="1" dirty="0" smtClean="0"/>
                <a:t>Neurons</a:t>
              </a:r>
              <a:endParaRPr lang="en-US" sz="1000" b="1" dirty="0"/>
            </a:p>
          </p:txBody>
        </p:sp>
      </p:grpSp>
      <p:grpSp>
        <p:nvGrpSpPr>
          <p:cNvPr id="206" name="Group 205"/>
          <p:cNvGrpSpPr/>
          <p:nvPr/>
        </p:nvGrpSpPr>
        <p:grpSpPr>
          <a:xfrm rot="16200000">
            <a:off x="-254239" y="4880531"/>
            <a:ext cx="2353334" cy="386376"/>
            <a:chOff x="4068337" y="2016699"/>
            <a:chExt cx="2713700" cy="388459"/>
          </a:xfrm>
          <a:solidFill>
            <a:schemeClr val="bg1"/>
          </a:solidFill>
        </p:grpSpPr>
        <p:sp>
          <p:nvSpPr>
            <p:cNvPr id="207" name="TextBox 206"/>
            <p:cNvSpPr txBox="1"/>
            <p:nvPr/>
          </p:nvSpPr>
          <p:spPr>
            <a:xfrm>
              <a:off x="4068337" y="2016699"/>
              <a:ext cx="1417433" cy="38845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 anchor="ctr">
              <a:normAutofit fontScale="60000" lnSpcReduction="2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300" b="1" dirty="0" smtClean="0"/>
                <a:t>Object</a:t>
              </a:r>
            </a:p>
            <a:p>
              <a:r>
                <a:rPr lang="en-US" sz="1300" b="1" dirty="0" smtClean="0"/>
                <a:t>Paul the grad student</a:t>
              </a:r>
              <a:endParaRPr lang="en-US" sz="1300" b="1" dirty="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5383946" y="2016701"/>
              <a:ext cx="1398091" cy="38845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 anchor="ctr">
              <a:normAutofit fontScale="67500" lnSpcReduction="2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 smtClean="0"/>
                <a:t>Context A</a:t>
              </a:r>
            </a:p>
            <a:p>
              <a:r>
                <a:rPr lang="en-US" sz="1200" b="1" dirty="0" smtClean="0"/>
                <a:t>Paul’s research lab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737578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3508" y="1586686"/>
            <a:ext cx="2360004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Paul in context</a:t>
            </a:r>
          </a:p>
          <a:p>
            <a:r>
              <a:rPr lang="en-US" sz="1200" dirty="0" smtClean="0"/>
              <a:t>Observe Paul in his native habitat</a:t>
            </a:r>
            <a:endParaRPr lang="en-US" sz="1200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9" y="1983034"/>
            <a:ext cx="2360003" cy="177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9574" y="1124744"/>
            <a:ext cx="8742905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Autoassociation, </a:t>
            </a:r>
            <a:r>
              <a:rPr lang="en-US" sz="2000" b="1" dirty="0" smtClean="0"/>
              <a:t>READING OUT </a:t>
            </a:r>
            <a:r>
              <a:rPr lang="en-US" sz="2000" dirty="0" smtClean="0"/>
              <a:t>the synaptic weight matrix</a:t>
            </a:r>
            <a:endParaRPr lang="en-US" sz="12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40630" y="2230421"/>
            <a:ext cx="2196243" cy="106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8" name="Straight Connector 127"/>
          <p:cNvCxnSpPr/>
          <p:nvPr/>
        </p:nvCxnSpPr>
        <p:spPr>
          <a:xfrm flipH="1">
            <a:off x="3193874" y="17412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3193874" y="20286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>
            <a:off x="3193874" y="23160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3193874" y="26034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5445950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5121914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V="1">
            <a:off x="4797878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4473842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4165982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V="1">
            <a:off x="3841946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3517910" y="1741235"/>
            <a:ext cx="0" cy="4748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3193874" y="1741235"/>
            <a:ext cx="0" cy="4748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3193874" y="28908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3193874" y="31782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3193874" y="34656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3193874" y="3753036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2329778" y="408149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2329778" y="4368895"/>
            <a:ext cx="27921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2329778" y="4656295"/>
            <a:ext cx="2468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2329778" y="4943695"/>
            <a:ext cx="2144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2329778" y="5232965"/>
            <a:ext cx="1836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2329778" y="5518495"/>
            <a:ext cx="15121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>
            <a:off x="2329778" y="5805895"/>
            <a:ext cx="11881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2329778" y="6093296"/>
            <a:ext cx="8640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05"/>
          <p:cNvGrpSpPr/>
          <p:nvPr/>
        </p:nvGrpSpPr>
        <p:grpSpPr>
          <a:xfrm>
            <a:off x="3107330" y="1645975"/>
            <a:ext cx="2436778" cy="2197071"/>
            <a:chOff x="3107330" y="1645975"/>
            <a:chExt cx="2436778" cy="2197071"/>
          </a:xfrm>
        </p:grpSpPr>
        <p:grpSp>
          <p:nvGrpSpPr>
            <p:cNvPr id="5" name="Group 10294"/>
            <p:cNvGrpSpPr/>
            <p:nvPr/>
          </p:nvGrpSpPr>
          <p:grpSpPr>
            <a:xfrm>
              <a:off x="3107330" y="16459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95" name="Oval 294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295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Oval 296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Oval 297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298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299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Oval 301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159"/>
            <p:cNvGrpSpPr/>
            <p:nvPr/>
          </p:nvGrpSpPr>
          <p:grpSpPr>
            <a:xfrm>
              <a:off x="3107330" y="193412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87" name="Oval 286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288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91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168"/>
            <p:cNvGrpSpPr/>
            <p:nvPr/>
          </p:nvGrpSpPr>
          <p:grpSpPr>
            <a:xfrm>
              <a:off x="3107330" y="22222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79" name="Oval 278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Oval 281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Oval 282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177"/>
            <p:cNvGrpSpPr/>
            <p:nvPr/>
          </p:nvGrpSpPr>
          <p:grpSpPr>
            <a:xfrm>
              <a:off x="3107330" y="251042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71" name="Oval 270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Oval 274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275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186"/>
            <p:cNvGrpSpPr/>
            <p:nvPr/>
          </p:nvGrpSpPr>
          <p:grpSpPr>
            <a:xfrm>
              <a:off x="3107330" y="27985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63" name="Oval 262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95"/>
            <p:cNvGrpSpPr/>
            <p:nvPr/>
          </p:nvGrpSpPr>
          <p:grpSpPr>
            <a:xfrm>
              <a:off x="3107330" y="308672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55" name="Oval 254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261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204"/>
            <p:cNvGrpSpPr/>
            <p:nvPr/>
          </p:nvGrpSpPr>
          <p:grpSpPr>
            <a:xfrm>
              <a:off x="3107330" y="3663026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47" name="Oval 246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213"/>
            <p:cNvGrpSpPr/>
            <p:nvPr/>
          </p:nvGrpSpPr>
          <p:grpSpPr>
            <a:xfrm>
              <a:off x="3107330" y="33748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39" name="Oval 238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6" name="Rectangle 125"/>
          <p:cNvSpPr/>
          <p:nvPr/>
        </p:nvSpPr>
        <p:spPr>
          <a:xfrm>
            <a:off x="2987824" y="1592796"/>
            <a:ext cx="2628292" cy="2304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7-Point Star 121"/>
          <p:cNvSpPr/>
          <p:nvPr/>
        </p:nvSpPr>
        <p:spPr>
          <a:xfrm rot="5400000">
            <a:off x="5303934" y="3933056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7-Point Star 153"/>
          <p:cNvSpPr/>
          <p:nvPr/>
        </p:nvSpPr>
        <p:spPr>
          <a:xfrm rot="5400000">
            <a:off x="4982769" y="4217638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7-Point Star 154"/>
          <p:cNvSpPr/>
          <p:nvPr/>
        </p:nvSpPr>
        <p:spPr>
          <a:xfrm rot="5400000">
            <a:off x="4661605" y="4502220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7-Point Star 155"/>
          <p:cNvSpPr/>
          <p:nvPr/>
        </p:nvSpPr>
        <p:spPr>
          <a:xfrm rot="5400000">
            <a:off x="4340441" y="4786802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7-Point Star 157"/>
          <p:cNvSpPr/>
          <p:nvPr/>
        </p:nvSpPr>
        <p:spPr>
          <a:xfrm rot="5400000">
            <a:off x="4019277" y="5071384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7-Point Star 158"/>
          <p:cNvSpPr/>
          <p:nvPr/>
        </p:nvSpPr>
        <p:spPr>
          <a:xfrm rot="5400000">
            <a:off x="3698113" y="5355966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7-Point Star 159"/>
          <p:cNvSpPr/>
          <p:nvPr/>
        </p:nvSpPr>
        <p:spPr>
          <a:xfrm rot="5400000">
            <a:off x="3376949" y="5640548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7-Point Star 160"/>
          <p:cNvSpPr/>
          <p:nvPr/>
        </p:nvSpPr>
        <p:spPr>
          <a:xfrm rot="5400000">
            <a:off x="3055785" y="5925130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1" name="Straight Connector 170"/>
          <p:cNvCxnSpPr/>
          <p:nvPr/>
        </p:nvCxnSpPr>
        <p:spPr>
          <a:xfrm>
            <a:off x="5922150" y="1735985"/>
            <a:ext cx="0" cy="432723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Oval 162"/>
          <p:cNvSpPr/>
          <p:nvPr/>
        </p:nvSpPr>
        <p:spPr>
          <a:xfrm>
            <a:off x="5832140" y="1628800"/>
            <a:ext cx="180020" cy="1800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5832140" y="1916950"/>
            <a:ext cx="180020" cy="1800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5832140" y="2205100"/>
            <a:ext cx="180020" cy="1800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5832140" y="2493250"/>
            <a:ext cx="180020" cy="1800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5832140" y="2781400"/>
            <a:ext cx="180020" cy="1800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5832140" y="3069550"/>
            <a:ext cx="180020" cy="1800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5832140" y="3645851"/>
            <a:ext cx="180020" cy="1800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5832140" y="3357700"/>
            <a:ext cx="180020" cy="1800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5400000">
            <a:off x="5382090" y="5769260"/>
            <a:ext cx="540060" cy="540060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5742130" y="4943695"/>
            <a:ext cx="360040" cy="3600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7632340" y="1513201"/>
            <a:ext cx="1476164" cy="2635879"/>
            <a:chOff x="7632340" y="1513201"/>
            <a:chExt cx="1476164" cy="2635879"/>
          </a:xfrm>
        </p:grpSpPr>
        <p:sp>
          <p:nvSpPr>
            <p:cNvPr id="202" name="TextBox 201"/>
            <p:cNvSpPr txBox="1"/>
            <p:nvPr/>
          </p:nvSpPr>
          <p:spPr>
            <a:xfrm>
              <a:off x="7632848" y="3318083"/>
              <a:ext cx="1475656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indent="396875"/>
              <a:endParaRPr lang="en-US" sz="800" dirty="0" smtClean="0"/>
            </a:p>
            <a:p>
              <a:pPr indent="396875"/>
              <a:r>
                <a:rPr lang="en-US" sz="800" dirty="0" smtClean="0"/>
                <a:t>Output Cell</a:t>
              </a:r>
            </a:p>
            <a:p>
              <a:pPr indent="396875"/>
              <a:endParaRPr lang="en-US" sz="800" dirty="0"/>
            </a:p>
            <a:p>
              <a:pPr indent="396875"/>
              <a:endParaRPr lang="en-US" sz="800" dirty="0" smtClean="0"/>
            </a:p>
            <a:p>
              <a:pPr indent="396875"/>
              <a:r>
                <a:rPr lang="en-US" sz="800" dirty="0" smtClean="0"/>
                <a:t>Inhibitory Cell</a:t>
              </a:r>
            </a:p>
            <a:p>
              <a:pPr indent="396875"/>
              <a:endParaRPr lang="en-US" sz="800" dirty="0" smtClean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632848" y="1745521"/>
              <a:ext cx="1475656" cy="132343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indent="233363"/>
              <a:r>
                <a:rPr lang="en-US" sz="800" dirty="0" smtClean="0"/>
                <a:t>Synapse absent</a:t>
              </a:r>
            </a:p>
            <a:p>
              <a:pPr indent="233363"/>
              <a:endParaRPr lang="en-US" sz="800" dirty="0" smtClean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Synapse Established</a:t>
              </a:r>
            </a:p>
            <a:p>
              <a:pPr indent="233363"/>
              <a:endParaRPr lang="en-US" sz="800" dirty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Detonator Synapses</a:t>
              </a:r>
            </a:p>
            <a:p>
              <a:pPr indent="233363"/>
              <a:endParaRPr lang="en-US" sz="800" dirty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Inhibitory Synapse</a:t>
              </a:r>
            </a:p>
          </p:txBody>
        </p:sp>
        <p:sp>
          <p:nvSpPr>
            <p:cNvPr id="151" name="Oval 150"/>
            <p:cNvSpPr/>
            <p:nvPr/>
          </p:nvSpPr>
          <p:spPr>
            <a:xfrm>
              <a:off x="7704348" y="1781525"/>
              <a:ext cx="180020" cy="1800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7704348" y="2141565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7-Point Star 152"/>
            <p:cNvSpPr/>
            <p:nvPr/>
          </p:nvSpPr>
          <p:spPr>
            <a:xfrm rot="5400000">
              <a:off x="7692273" y="2489530"/>
              <a:ext cx="228099" cy="228099"/>
            </a:xfrm>
            <a:prstGeom prst="star7">
              <a:avLst/>
            </a:prstGeom>
            <a:solidFill>
              <a:srgbClr val="FDFCF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Isosceles Triangle 179"/>
            <p:cNvSpPr/>
            <p:nvPr/>
          </p:nvSpPr>
          <p:spPr>
            <a:xfrm>
              <a:off x="7666334" y="3311930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7722349" y="2916241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7686346" y="3697577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7632948" y="1513201"/>
              <a:ext cx="1475555" cy="237819"/>
            </a:xfrm>
            <a:prstGeom prst="rect">
              <a:avLst/>
            </a:prstGeom>
            <a:solidFill>
              <a:schemeClr val="accent6">
                <a:alpha val="25098"/>
              </a:schemeClr>
            </a:solidFill>
            <a:ln>
              <a:solidFill>
                <a:srgbClr val="7030A0"/>
              </a:solidFill>
            </a:ln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b="1" dirty="0" smtClean="0"/>
                <a:t>Synapses</a:t>
              </a:r>
              <a:endParaRPr lang="en-US" sz="1000" b="1" dirty="0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7632340" y="3083169"/>
              <a:ext cx="1475555" cy="237819"/>
            </a:xfrm>
            <a:prstGeom prst="rect">
              <a:avLst/>
            </a:prstGeom>
            <a:solidFill>
              <a:schemeClr val="accent6">
                <a:alpha val="25098"/>
              </a:schemeClr>
            </a:solidFill>
            <a:ln>
              <a:solidFill>
                <a:srgbClr val="7030A0"/>
              </a:solidFill>
            </a:ln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b="1" dirty="0" smtClean="0"/>
                <a:t>Neurons</a:t>
              </a:r>
              <a:endParaRPr lang="en-US" sz="1000" b="1" dirty="0"/>
            </a:p>
          </p:txBody>
        </p:sp>
      </p:grpSp>
      <p:sp>
        <p:nvSpPr>
          <p:cNvPr id="181" name="Rectangle 180"/>
          <p:cNvSpPr/>
          <p:nvPr/>
        </p:nvSpPr>
        <p:spPr>
          <a:xfrm>
            <a:off x="6516216" y="1628800"/>
            <a:ext cx="288032" cy="22322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2" name="Straight Arrow Connector 181"/>
          <p:cNvCxnSpPr/>
          <p:nvPr/>
        </p:nvCxnSpPr>
        <p:spPr>
          <a:xfrm flipH="1">
            <a:off x="5796136" y="4041068"/>
            <a:ext cx="1044116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5904148" y="3717032"/>
            <a:ext cx="68436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600" b="1" dirty="0" smtClean="0">
                <a:solidFill>
                  <a:srgbClr val="FF0000"/>
                </a:solidFill>
              </a:rPr>
              <a:t>Input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84" name="Straight Arrow Connector 183"/>
          <p:cNvCxnSpPr/>
          <p:nvPr/>
        </p:nvCxnSpPr>
        <p:spPr>
          <a:xfrm>
            <a:off x="1331640" y="6237312"/>
            <a:ext cx="936104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1331640" y="5625244"/>
            <a:ext cx="68436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600" b="1" dirty="0" smtClean="0">
                <a:solidFill>
                  <a:srgbClr val="FF0000"/>
                </a:solidFill>
              </a:rPr>
              <a:t>Input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96" name="Straight Arrow Connector 195"/>
          <p:cNvCxnSpPr>
            <a:stCxn id="197" idx="1"/>
          </p:cNvCxnSpPr>
          <p:nvPr/>
        </p:nvCxnSpPr>
        <p:spPr>
          <a:xfrm flipH="1" flipV="1">
            <a:off x="5616116" y="3899602"/>
            <a:ext cx="709393" cy="866477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6325509" y="4504469"/>
            <a:ext cx="2527389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All synapses which the input cross are activated</a:t>
            </a:r>
          </a:p>
        </p:txBody>
      </p:sp>
      <p:sp>
        <p:nvSpPr>
          <p:cNvPr id="14" name="&quot;No&quot; Symbol 13"/>
          <p:cNvSpPr/>
          <p:nvPr/>
        </p:nvSpPr>
        <p:spPr>
          <a:xfrm>
            <a:off x="1253705" y="5367289"/>
            <a:ext cx="798015" cy="798015"/>
          </a:xfrm>
          <a:prstGeom prst="noSmoking">
            <a:avLst>
              <a:gd name="adj" fmla="val 477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22" name="Straight Connector 221"/>
          <p:cNvCxnSpPr/>
          <p:nvPr/>
        </p:nvCxnSpPr>
        <p:spPr>
          <a:xfrm>
            <a:off x="3193874" y="6309320"/>
            <a:ext cx="24942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Isosceles Triangle 222"/>
          <p:cNvSpPr/>
          <p:nvPr/>
        </p:nvSpPr>
        <p:spPr>
          <a:xfrm>
            <a:off x="5258947" y="6345324"/>
            <a:ext cx="375062" cy="323329"/>
          </a:xfrm>
          <a:prstGeom prst="triangle">
            <a:avLst/>
          </a:prstGeom>
          <a:solidFill>
            <a:srgbClr val="FFFF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Isosceles Triangle 223"/>
          <p:cNvSpPr/>
          <p:nvPr/>
        </p:nvSpPr>
        <p:spPr>
          <a:xfrm>
            <a:off x="3328144" y="6345324"/>
            <a:ext cx="375062" cy="323329"/>
          </a:xfrm>
          <a:prstGeom prst="triangle">
            <a:avLst/>
          </a:prstGeom>
          <a:solidFill>
            <a:srgbClr val="FFFFD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Isosceles Triangle 224"/>
          <p:cNvSpPr/>
          <p:nvPr/>
        </p:nvSpPr>
        <p:spPr>
          <a:xfrm>
            <a:off x="3649945" y="6345324"/>
            <a:ext cx="375062" cy="323329"/>
          </a:xfrm>
          <a:prstGeom prst="triangle">
            <a:avLst/>
          </a:prstGeom>
          <a:solidFill>
            <a:srgbClr val="FFFF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Isosceles Triangle 225"/>
          <p:cNvSpPr/>
          <p:nvPr/>
        </p:nvSpPr>
        <p:spPr>
          <a:xfrm>
            <a:off x="3971746" y="6345324"/>
            <a:ext cx="375062" cy="323329"/>
          </a:xfrm>
          <a:prstGeom prst="triangle">
            <a:avLst/>
          </a:prstGeom>
          <a:solidFill>
            <a:srgbClr val="FFFF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Isosceles Triangle 226"/>
          <p:cNvSpPr/>
          <p:nvPr/>
        </p:nvSpPr>
        <p:spPr>
          <a:xfrm>
            <a:off x="4293547" y="6345324"/>
            <a:ext cx="375062" cy="323329"/>
          </a:xfrm>
          <a:prstGeom prst="triangl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4615348" y="6345324"/>
            <a:ext cx="375062" cy="323329"/>
          </a:xfrm>
          <a:prstGeom prst="triangl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Isosceles Triangle 228"/>
          <p:cNvSpPr/>
          <p:nvPr/>
        </p:nvSpPr>
        <p:spPr>
          <a:xfrm>
            <a:off x="4937149" y="6345324"/>
            <a:ext cx="375062" cy="323329"/>
          </a:xfrm>
          <a:prstGeom prst="triangle">
            <a:avLst/>
          </a:prstGeom>
          <a:solidFill>
            <a:srgbClr val="FFFF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Isosceles Triangle 229"/>
          <p:cNvSpPr/>
          <p:nvPr/>
        </p:nvSpPr>
        <p:spPr>
          <a:xfrm>
            <a:off x="3006343" y="6345324"/>
            <a:ext cx="375062" cy="323329"/>
          </a:xfrm>
          <a:prstGeom prst="triangle">
            <a:avLst/>
          </a:prstGeom>
          <a:solidFill>
            <a:srgbClr val="FFFFD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3107330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3431207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3755084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4078961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4402838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4726715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5050592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5374469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38146" y="6381328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03" name="TextBox 302"/>
          <p:cNvSpPr txBox="1"/>
          <p:nvPr/>
        </p:nvSpPr>
        <p:spPr>
          <a:xfrm>
            <a:off x="3360137" y="6381328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04" name="TextBox 303"/>
          <p:cNvSpPr txBox="1"/>
          <p:nvPr/>
        </p:nvSpPr>
        <p:spPr>
          <a:xfrm>
            <a:off x="3682128" y="6381328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05" name="TextBox 304"/>
          <p:cNvSpPr txBox="1"/>
          <p:nvPr/>
        </p:nvSpPr>
        <p:spPr>
          <a:xfrm>
            <a:off x="4004119" y="6381328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06" name="TextBox 305"/>
          <p:cNvSpPr txBox="1"/>
          <p:nvPr/>
        </p:nvSpPr>
        <p:spPr>
          <a:xfrm>
            <a:off x="4326110" y="6381328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07" name="TextBox 306"/>
          <p:cNvSpPr txBox="1"/>
          <p:nvPr/>
        </p:nvSpPr>
        <p:spPr>
          <a:xfrm>
            <a:off x="4648101" y="6381328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08" name="TextBox 307"/>
          <p:cNvSpPr txBox="1"/>
          <p:nvPr/>
        </p:nvSpPr>
        <p:spPr>
          <a:xfrm>
            <a:off x="4970092" y="6381328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09" name="TextBox 308"/>
          <p:cNvSpPr txBox="1"/>
          <p:nvPr/>
        </p:nvSpPr>
        <p:spPr>
          <a:xfrm>
            <a:off x="5763366" y="4933521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10" name="TextBox 309"/>
          <p:cNvSpPr txBox="1"/>
          <p:nvPr/>
        </p:nvSpPr>
        <p:spPr>
          <a:xfrm>
            <a:off x="5292080" y="6372036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74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90600"/>
          </a:xfrm>
          <a:solidFill>
            <a:srgbClr val="CCCCFF">
              <a:alpha val="25098"/>
            </a:srgbClr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Retrieval</a:t>
            </a:r>
            <a:br>
              <a:rPr lang="en-US" sz="4000" dirty="0" smtClean="0"/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Associating object and context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498553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3508" y="1586686"/>
            <a:ext cx="2360004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Paul in context</a:t>
            </a:r>
          </a:p>
          <a:p>
            <a:r>
              <a:rPr lang="en-US" sz="1200" dirty="0" smtClean="0"/>
              <a:t>Observe Paul in his native habitat</a:t>
            </a:r>
            <a:endParaRPr lang="en-US" sz="1200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9" y="1983034"/>
            <a:ext cx="2360003" cy="177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9574" y="1124744"/>
            <a:ext cx="8742905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Autoassociation, </a:t>
            </a:r>
            <a:r>
              <a:rPr lang="en-US" sz="2000" b="1" dirty="0" smtClean="0"/>
              <a:t>READING OUT </a:t>
            </a:r>
            <a:r>
              <a:rPr lang="en-US" sz="2000" dirty="0" smtClean="0"/>
              <a:t>the synaptic weight matrix</a:t>
            </a:r>
            <a:endParaRPr lang="en-US" sz="12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40630" y="2230421"/>
            <a:ext cx="2196243" cy="106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8" name="Straight Connector 127"/>
          <p:cNvCxnSpPr/>
          <p:nvPr/>
        </p:nvCxnSpPr>
        <p:spPr>
          <a:xfrm flipH="1">
            <a:off x="3193874" y="17412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3193874" y="20286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>
            <a:off x="3193874" y="23160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3193874" y="26034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5445950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5121914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V="1">
            <a:off x="4797878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4473842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4165982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V="1">
            <a:off x="3841946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3517910" y="1741235"/>
            <a:ext cx="0" cy="4748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3193874" y="1741235"/>
            <a:ext cx="0" cy="4748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3193874" y="28908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3193874" y="31782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3193874" y="34656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3193874" y="3753036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2329778" y="408149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2329778" y="4368895"/>
            <a:ext cx="27921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2329778" y="4656295"/>
            <a:ext cx="2468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2329778" y="4943695"/>
            <a:ext cx="2144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2329778" y="5232965"/>
            <a:ext cx="1836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2329778" y="5518495"/>
            <a:ext cx="15121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>
            <a:off x="2329778" y="5805895"/>
            <a:ext cx="11881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2329778" y="6093296"/>
            <a:ext cx="8640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05"/>
          <p:cNvGrpSpPr/>
          <p:nvPr/>
        </p:nvGrpSpPr>
        <p:grpSpPr>
          <a:xfrm>
            <a:off x="3107330" y="1645975"/>
            <a:ext cx="2436778" cy="2197071"/>
            <a:chOff x="3107330" y="1645975"/>
            <a:chExt cx="2436778" cy="2197071"/>
          </a:xfrm>
        </p:grpSpPr>
        <p:grpSp>
          <p:nvGrpSpPr>
            <p:cNvPr id="5" name="Group 10294"/>
            <p:cNvGrpSpPr/>
            <p:nvPr/>
          </p:nvGrpSpPr>
          <p:grpSpPr>
            <a:xfrm>
              <a:off x="3107330" y="16459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95" name="Oval 294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295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Oval 296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Oval 297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298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299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Oval 301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159"/>
            <p:cNvGrpSpPr/>
            <p:nvPr/>
          </p:nvGrpSpPr>
          <p:grpSpPr>
            <a:xfrm>
              <a:off x="3107330" y="193412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87" name="Oval 286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288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91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168"/>
            <p:cNvGrpSpPr/>
            <p:nvPr/>
          </p:nvGrpSpPr>
          <p:grpSpPr>
            <a:xfrm>
              <a:off x="3107330" y="22222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79" name="Oval 278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Oval 281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Oval 282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177"/>
            <p:cNvGrpSpPr/>
            <p:nvPr/>
          </p:nvGrpSpPr>
          <p:grpSpPr>
            <a:xfrm>
              <a:off x="3107330" y="251042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71" name="Oval 270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Oval 274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275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186"/>
            <p:cNvGrpSpPr/>
            <p:nvPr/>
          </p:nvGrpSpPr>
          <p:grpSpPr>
            <a:xfrm>
              <a:off x="3107330" y="27985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63" name="Oval 262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95"/>
            <p:cNvGrpSpPr/>
            <p:nvPr/>
          </p:nvGrpSpPr>
          <p:grpSpPr>
            <a:xfrm>
              <a:off x="3107330" y="308672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55" name="Oval 254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261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204"/>
            <p:cNvGrpSpPr/>
            <p:nvPr/>
          </p:nvGrpSpPr>
          <p:grpSpPr>
            <a:xfrm>
              <a:off x="3107330" y="3663026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47" name="Oval 246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213"/>
            <p:cNvGrpSpPr/>
            <p:nvPr/>
          </p:nvGrpSpPr>
          <p:grpSpPr>
            <a:xfrm>
              <a:off x="3107330" y="33748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39" name="Oval 238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2" name="7-Point Star 121"/>
          <p:cNvSpPr/>
          <p:nvPr/>
        </p:nvSpPr>
        <p:spPr>
          <a:xfrm rot="5400000">
            <a:off x="5303934" y="3933056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7-Point Star 153"/>
          <p:cNvSpPr/>
          <p:nvPr/>
        </p:nvSpPr>
        <p:spPr>
          <a:xfrm rot="5400000">
            <a:off x="4982769" y="4217638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7-Point Star 154"/>
          <p:cNvSpPr/>
          <p:nvPr/>
        </p:nvSpPr>
        <p:spPr>
          <a:xfrm rot="5400000">
            <a:off x="4661605" y="4502220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1" name="Straight Connector 170"/>
          <p:cNvCxnSpPr/>
          <p:nvPr/>
        </p:nvCxnSpPr>
        <p:spPr>
          <a:xfrm>
            <a:off x="5922150" y="1735985"/>
            <a:ext cx="0" cy="432723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Oval 162"/>
          <p:cNvSpPr/>
          <p:nvPr/>
        </p:nvSpPr>
        <p:spPr>
          <a:xfrm>
            <a:off x="5832140" y="1628800"/>
            <a:ext cx="180020" cy="1800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5832140" y="1916950"/>
            <a:ext cx="180020" cy="1800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5832140" y="2205100"/>
            <a:ext cx="180020" cy="1800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5832140" y="2493250"/>
            <a:ext cx="180020" cy="1800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5832140" y="2781400"/>
            <a:ext cx="180020" cy="1800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5832140" y="3069550"/>
            <a:ext cx="180020" cy="1800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5832140" y="3645851"/>
            <a:ext cx="180020" cy="1800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5832140" y="3357700"/>
            <a:ext cx="180020" cy="1800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7632340" y="1513201"/>
            <a:ext cx="1476164" cy="2635879"/>
            <a:chOff x="7632340" y="1513201"/>
            <a:chExt cx="1476164" cy="2635879"/>
          </a:xfrm>
        </p:grpSpPr>
        <p:sp>
          <p:nvSpPr>
            <p:cNvPr id="202" name="TextBox 201"/>
            <p:cNvSpPr txBox="1"/>
            <p:nvPr/>
          </p:nvSpPr>
          <p:spPr>
            <a:xfrm>
              <a:off x="7632848" y="3318083"/>
              <a:ext cx="1475656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indent="396875"/>
              <a:endParaRPr lang="en-US" sz="800" dirty="0" smtClean="0"/>
            </a:p>
            <a:p>
              <a:pPr indent="396875"/>
              <a:r>
                <a:rPr lang="en-US" sz="800" dirty="0" smtClean="0"/>
                <a:t>Output Cell</a:t>
              </a:r>
            </a:p>
            <a:p>
              <a:pPr indent="396875"/>
              <a:endParaRPr lang="en-US" sz="800" dirty="0"/>
            </a:p>
            <a:p>
              <a:pPr indent="396875"/>
              <a:endParaRPr lang="en-US" sz="800" dirty="0" smtClean="0"/>
            </a:p>
            <a:p>
              <a:pPr indent="396875"/>
              <a:r>
                <a:rPr lang="en-US" sz="800" dirty="0" smtClean="0"/>
                <a:t>Inhibitory Cell</a:t>
              </a:r>
            </a:p>
            <a:p>
              <a:pPr indent="396875"/>
              <a:endParaRPr lang="en-US" sz="800" dirty="0" smtClean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632848" y="1745521"/>
              <a:ext cx="1475656" cy="132343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indent="233363"/>
              <a:r>
                <a:rPr lang="en-US" sz="800" dirty="0" smtClean="0"/>
                <a:t>Synapse absent</a:t>
              </a:r>
            </a:p>
            <a:p>
              <a:pPr indent="233363"/>
              <a:endParaRPr lang="en-US" sz="800" dirty="0" smtClean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Synapse Established</a:t>
              </a:r>
            </a:p>
            <a:p>
              <a:pPr indent="233363"/>
              <a:endParaRPr lang="en-US" sz="800" dirty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Detonator Synapses</a:t>
              </a:r>
            </a:p>
            <a:p>
              <a:pPr indent="233363"/>
              <a:endParaRPr lang="en-US" sz="800" dirty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Inhibitory Synapse</a:t>
              </a:r>
            </a:p>
          </p:txBody>
        </p:sp>
        <p:sp>
          <p:nvSpPr>
            <p:cNvPr id="151" name="Oval 150"/>
            <p:cNvSpPr/>
            <p:nvPr/>
          </p:nvSpPr>
          <p:spPr>
            <a:xfrm>
              <a:off x="7704348" y="1781525"/>
              <a:ext cx="180020" cy="1800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7704348" y="2141565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7-Point Star 152"/>
            <p:cNvSpPr/>
            <p:nvPr/>
          </p:nvSpPr>
          <p:spPr>
            <a:xfrm rot="5400000">
              <a:off x="7692273" y="2489530"/>
              <a:ext cx="228099" cy="228099"/>
            </a:xfrm>
            <a:prstGeom prst="star7">
              <a:avLst/>
            </a:prstGeom>
            <a:solidFill>
              <a:srgbClr val="FDFCF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Isosceles Triangle 179"/>
            <p:cNvSpPr/>
            <p:nvPr/>
          </p:nvSpPr>
          <p:spPr>
            <a:xfrm>
              <a:off x="7666334" y="3311930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7722349" y="2916241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7686346" y="3697577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7632948" y="1513201"/>
              <a:ext cx="1475555" cy="237819"/>
            </a:xfrm>
            <a:prstGeom prst="rect">
              <a:avLst/>
            </a:prstGeom>
            <a:solidFill>
              <a:schemeClr val="accent6">
                <a:alpha val="25098"/>
              </a:schemeClr>
            </a:solidFill>
            <a:ln>
              <a:solidFill>
                <a:srgbClr val="7030A0"/>
              </a:solidFill>
            </a:ln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b="1" dirty="0" smtClean="0"/>
                <a:t>Synapses</a:t>
              </a:r>
              <a:endParaRPr lang="en-US" sz="1000" b="1" dirty="0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7632340" y="3083169"/>
              <a:ext cx="1475555" cy="237819"/>
            </a:xfrm>
            <a:prstGeom prst="rect">
              <a:avLst/>
            </a:prstGeom>
            <a:solidFill>
              <a:schemeClr val="accent6">
                <a:alpha val="25098"/>
              </a:schemeClr>
            </a:solidFill>
            <a:ln>
              <a:solidFill>
                <a:srgbClr val="7030A0"/>
              </a:solidFill>
            </a:ln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b="1" dirty="0" smtClean="0"/>
                <a:t>Neurons</a:t>
              </a:r>
              <a:endParaRPr lang="en-US" sz="1000" b="1" dirty="0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5796136" y="1628800"/>
            <a:ext cx="1044116" cy="2426786"/>
            <a:chOff x="5796136" y="1628800"/>
            <a:chExt cx="1044116" cy="2426786"/>
          </a:xfrm>
        </p:grpSpPr>
        <p:sp>
          <p:nvSpPr>
            <p:cNvPr id="181" name="Rectangle 180"/>
            <p:cNvSpPr/>
            <p:nvPr/>
          </p:nvSpPr>
          <p:spPr>
            <a:xfrm>
              <a:off x="6516216" y="1628800"/>
              <a:ext cx="288032" cy="223224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2" name="Straight Arrow Connector 181"/>
            <p:cNvCxnSpPr/>
            <p:nvPr/>
          </p:nvCxnSpPr>
          <p:spPr>
            <a:xfrm flipH="1">
              <a:off x="5796136" y="4041068"/>
              <a:ext cx="1044116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extBox 182"/>
            <p:cNvSpPr txBox="1"/>
            <p:nvPr/>
          </p:nvSpPr>
          <p:spPr>
            <a:xfrm>
              <a:off x="5904148" y="3717032"/>
              <a:ext cx="68436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sz="1600" b="1" dirty="0" smtClean="0">
                  <a:solidFill>
                    <a:srgbClr val="FF0000"/>
                  </a:solidFill>
                </a:rPr>
                <a:t>Input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96" name="Straight Arrow Connector 195"/>
          <p:cNvCxnSpPr>
            <a:stCxn id="197" idx="1"/>
            <a:endCxn id="231" idx="2"/>
          </p:cNvCxnSpPr>
          <p:nvPr/>
        </p:nvCxnSpPr>
        <p:spPr>
          <a:xfrm flipH="1">
            <a:off x="5652120" y="5196967"/>
            <a:ext cx="673389" cy="1112353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6325509" y="4504469"/>
            <a:ext cx="2527389" cy="138499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Output cells are activated in a graded manner directly proportional to the number of active pre-synaptic inputs they receive</a:t>
            </a:r>
          </a:p>
        </p:txBody>
      </p:sp>
      <p:cxnSp>
        <p:nvCxnSpPr>
          <p:cNvPr id="198" name="Straight Arrow Connector 197"/>
          <p:cNvCxnSpPr/>
          <p:nvPr/>
        </p:nvCxnSpPr>
        <p:spPr>
          <a:xfrm>
            <a:off x="1331640" y="6237312"/>
            <a:ext cx="936104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/>
          <p:cNvSpPr txBox="1"/>
          <p:nvPr/>
        </p:nvSpPr>
        <p:spPr>
          <a:xfrm>
            <a:off x="1331640" y="5625244"/>
            <a:ext cx="68436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600" b="1" dirty="0" smtClean="0">
                <a:solidFill>
                  <a:srgbClr val="FF0000"/>
                </a:solidFill>
              </a:rPr>
              <a:t>Input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00" name="&quot;No&quot; Symbol 199"/>
          <p:cNvSpPr/>
          <p:nvPr/>
        </p:nvSpPr>
        <p:spPr>
          <a:xfrm>
            <a:off x="1253705" y="5367289"/>
            <a:ext cx="798015" cy="798015"/>
          </a:xfrm>
          <a:prstGeom prst="noSmoking">
            <a:avLst>
              <a:gd name="adj" fmla="val 477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6" name="7-Point Star 225"/>
          <p:cNvSpPr/>
          <p:nvPr/>
        </p:nvSpPr>
        <p:spPr>
          <a:xfrm rot="5400000">
            <a:off x="4340441" y="4786802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7-Point Star 226"/>
          <p:cNvSpPr/>
          <p:nvPr/>
        </p:nvSpPr>
        <p:spPr>
          <a:xfrm rot="5400000">
            <a:off x="4019277" y="5071384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7-Point Star 227"/>
          <p:cNvSpPr/>
          <p:nvPr/>
        </p:nvSpPr>
        <p:spPr>
          <a:xfrm rot="5400000">
            <a:off x="3698113" y="5355966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7-Point Star 228"/>
          <p:cNvSpPr/>
          <p:nvPr/>
        </p:nvSpPr>
        <p:spPr>
          <a:xfrm rot="5400000">
            <a:off x="3376949" y="5640548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7-Point Star 229"/>
          <p:cNvSpPr/>
          <p:nvPr/>
        </p:nvSpPr>
        <p:spPr>
          <a:xfrm rot="5400000">
            <a:off x="3055785" y="5925130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Arc 230"/>
          <p:cNvSpPr/>
          <p:nvPr/>
        </p:nvSpPr>
        <p:spPr>
          <a:xfrm rot="5400000">
            <a:off x="5382090" y="5769260"/>
            <a:ext cx="540060" cy="540060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5742130" y="4943695"/>
            <a:ext cx="360040" cy="3600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3" name="Straight Connector 232"/>
          <p:cNvCxnSpPr/>
          <p:nvPr/>
        </p:nvCxnSpPr>
        <p:spPr>
          <a:xfrm>
            <a:off x="3193874" y="6309320"/>
            <a:ext cx="24942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Isosceles Triangle 233"/>
          <p:cNvSpPr/>
          <p:nvPr/>
        </p:nvSpPr>
        <p:spPr>
          <a:xfrm>
            <a:off x="5258947" y="6345324"/>
            <a:ext cx="375062" cy="323329"/>
          </a:xfrm>
          <a:prstGeom prst="triangle">
            <a:avLst/>
          </a:prstGeom>
          <a:solidFill>
            <a:srgbClr val="FFFFB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Isosceles Triangle 234"/>
          <p:cNvSpPr/>
          <p:nvPr/>
        </p:nvSpPr>
        <p:spPr>
          <a:xfrm>
            <a:off x="3328144" y="6345324"/>
            <a:ext cx="375062" cy="323329"/>
          </a:xfrm>
          <a:prstGeom prst="triangle">
            <a:avLst/>
          </a:prstGeom>
          <a:solidFill>
            <a:srgbClr val="FFFFD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Isosceles Triangle 235"/>
          <p:cNvSpPr/>
          <p:nvPr/>
        </p:nvSpPr>
        <p:spPr>
          <a:xfrm>
            <a:off x="3649945" y="6345324"/>
            <a:ext cx="375062" cy="323329"/>
          </a:xfrm>
          <a:prstGeom prst="triangle">
            <a:avLst/>
          </a:prstGeom>
          <a:solidFill>
            <a:srgbClr val="FFFFB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Isosceles Triangle 236"/>
          <p:cNvSpPr/>
          <p:nvPr/>
        </p:nvSpPr>
        <p:spPr>
          <a:xfrm>
            <a:off x="3971746" y="6345324"/>
            <a:ext cx="375062" cy="323329"/>
          </a:xfrm>
          <a:prstGeom prst="triangle">
            <a:avLst/>
          </a:prstGeom>
          <a:solidFill>
            <a:srgbClr val="FFFFB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Isosceles Triangle 237"/>
          <p:cNvSpPr/>
          <p:nvPr/>
        </p:nvSpPr>
        <p:spPr>
          <a:xfrm>
            <a:off x="4293547" y="6345324"/>
            <a:ext cx="375062" cy="323329"/>
          </a:xfrm>
          <a:prstGeom prst="triangl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Isosceles Triangle 302"/>
          <p:cNvSpPr/>
          <p:nvPr/>
        </p:nvSpPr>
        <p:spPr>
          <a:xfrm>
            <a:off x="4615348" y="6345324"/>
            <a:ext cx="375062" cy="323329"/>
          </a:xfrm>
          <a:prstGeom prst="triangl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Isosceles Triangle 303"/>
          <p:cNvSpPr/>
          <p:nvPr/>
        </p:nvSpPr>
        <p:spPr>
          <a:xfrm>
            <a:off x="4937149" y="6345324"/>
            <a:ext cx="375062" cy="323329"/>
          </a:xfrm>
          <a:prstGeom prst="triangle">
            <a:avLst/>
          </a:prstGeom>
          <a:solidFill>
            <a:srgbClr val="FFFFB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Isosceles Triangle 304"/>
          <p:cNvSpPr/>
          <p:nvPr/>
        </p:nvSpPr>
        <p:spPr>
          <a:xfrm>
            <a:off x="3006343" y="6345324"/>
            <a:ext cx="375062" cy="323329"/>
          </a:xfrm>
          <a:prstGeom prst="triangle">
            <a:avLst/>
          </a:prstGeom>
          <a:solidFill>
            <a:srgbClr val="FFFFD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/>
          <p:cNvSpPr/>
          <p:nvPr/>
        </p:nvSpPr>
        <p:spPr>
          <a:xfrm>
            <a:off x="3107330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/>
          <p:cNvSpPr/>
          <p:nvPr/>
        </p:nvSpPr>
        <p:spPr>
          <a:xfrm>
            <a:off x="3431207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/>
          <p:cNvSpPr/>
          <p:nvPr/>
        </p:nvSpPr>
        <p:spPr>
          <a:xfrm>
            <a:off x="3755084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/>
          <p:cNvSpPr/>
          <p:nvPr/>
        </p:nvSpPr>
        <p:spPr>
          <a:xfrm>
            <a:off x="4078961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/>
          <p:cNvSpPr/>
          <p:nvPr/>
        </p:nvSpPr>
        <p:spPr>
          <a:xfrm>
            <a:off x="4402838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/>
          <p:cNvSpPr/>
          <p:nvPr/>
        </p:nvSpPr>
        <p:spPr>
          <a:xfrm>
            <a:off x="4726715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/>
          <p:cNvSpPr/>
          <p:nvPr/>
        </p:nvSpPr>
        <p:spPr>
          <a:xfrm>
            <a:off x="5050592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/>
        </p:nvSpPr>
        <p:spPr>
          <a:xfrm>
            <a:off x="5374469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TextBox 320"/>
          <p:cNvSpPr txBox="1"/>
          <p:nvPr/>
        </p:nvSpPr>
        <p:spPr>
          <a:xfrm>
            <a:off x="5763366" y="4933521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2969913" y="6345324"/>
            <a:ext cx="2718211" cy="4389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038146" y="6375486"/>
            <a:ext cx="2592738" cy="378624"/>
            <a:chOff x="3038146" y="6372036"/>
            <a:chExt cx="2592738" cy="378624"/>
          </a:xfrm>
        </p:grpSpPr>
        <p:sp>
          <p:nvSpPr>
            <p:cNvPr id="314" name="TextBox 313"/>
            <p:cNvSpPr txBox="1"/>
            <p:nvPr/>
          </p:nvSpPr>
          <p:spPr>
            <a:xfrm>
              <a:off x="3038146" y="6381328"/>
              <a:ext cx="338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3360137" y="6381328"/>
              <a:ext cx="338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3682128" y="6381328"/>
              <a:ext cx="338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4004119" y="6381328"/>
              <a:ext cx="338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4326110" y="6381328"/>
              <a:ext cx="338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4648101" y="6381328"/>
              <a:ext cx="338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4970092" y="6381328"/>
              <a:ext cx="338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323" name="TextBox 322"/>
            <p:cNvSpPr txBox="1"/>
            <p:nvPr/>
          </p:nvSpPr>
          <p:spPr>
            <a:xfrm>
              <a:off x="5292080" y="6372036"/>
              <a:ext cx="338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</p:grpSp>
      <p:sp>
        <p:nvSpPr>
          <p:cNvPr id="174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90600"/>
          </a:xfrm>
          <a:solidFill>
            <a:srgbClr val="CCCCFF">
              <a:alpha val="25098"/>
            </a:srgbClr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Retrieval</a:t>
            </a:r>
            <a:br>
              <a:rPr lang="en-US" sz="4000" dirty="0" smtClean="0"/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Associating object and context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767205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3508" y="1586686"/>
            <a:ext cx="2360004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Paul in context</a:t>
            </a:r>
          </a:p>
          <a:p>
            <a:r>
              <a:rPr lang="en-US" sz="1200" dirty="0" smtClean="0"/>
              <a:t>Observe Paul in his native habitat</a:t>
            </a:r>
            <a:endParaRPr lang="en-US" sz="1200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9" y="1983034"/>
            <a:ext cx="2360003" cy="177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9574" y="1124744"/>
            <a:ext cx="8742905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Autoassociation, </a:t>
            </a:r>
            <a:r>
              <a:rPr lang="en-US" sz="2000" b="1" dirty="0" smtClean="0"/>
              <a:t>READING OUT </a:t>
            </a:r>
            <a:r>
              <a:rPr lang="en-US" sz="2000" dirty="0" smtClean="0"/>
              <a:t>the synaptic weight matrix</a:t>
            </a:r>
            <a:endParaRPr lang="en-US" sz="12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40630" y="2230421"/>
            <a:ext cx="2196243" cy="106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8" name="Straight Connector 127"/>
          <p:cNvCxnSpPr/>
          <p:nvPr/>
        </p:nvCxnSpPr>
        <p:spPr>
          <a:xfrm flipH="1">
            <a:off x="3193874" y="17412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3193874" y="20286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>
            <a:off x="3193874" y="23160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3193874" y="26034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5445950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5121914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V="1">
            <a:off x="4797878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4473842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4165982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V="1">
            <a:off x="3841946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3517910" y="1741235"/>
            <a:ext cx="0" cy="4748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3193874" y="1741235"/>
            <a:ext cx="0" cy="4748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3193874" y="28908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3193874" y="31782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3193874" y="34656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3193874" y="3753036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2329778" y="408149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2329778" y="4368895"/>
            <a:ext cx="27921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2329778" y="4656295"/>
            <a:ext cx="2468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2329778" y="4943695"/>
            <a:ext cx="2144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2329778" y="5232965"/>
            <a:ext cx="1836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2329778" y="5518495"/>
            <a:ext cx="15121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>
            <a:off x="2329778" y="5805895"/>
            <a:ext cx="11881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2329778" y="6093296"/>
            <a:ext cx="8640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05"/>
          <p:cNvGrpSpPr/>
          <p:nvPr/>
        </p:nvGrpSpPr>
        <p:grpSpPr>
          <a:xfrm>
            <a:off x="3107330" y="1645975"/>
            <a:ext cx="2436778" cy="2197071"/>
            <a:chOff x="3107330" y="1645975"/>
            <a:chExt cx="2436778" cy="2197071"/>
          </a:xfrm>
        </p:grpSpPr>
        <p:grpSp>
          <p:nvGrpSpPr>
            <p:cNvPr id="5" name="Group 10294"/>
            <p:cNvGrpSpPr/>
            <p:nvPr/>
          </p:nvGrpSpPr>
          <p:grpSpPr>
            <a:xfrm>
              <a:off x="3107330" y="16459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95" name="Oval 294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295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Oval 296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Oval 297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298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299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Oval 301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159"/>
            <p:cNvGrpSpPr/>
            <p:nvPr/>
          </p:nvGrpSpPr>
          <p:grpSpPr>
            <a:xfrm>
              <a:off x="3107330" y="193412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87" name="Oval 286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288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91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168"/>
            <p:cNvGrpSpPr/>
            <p:nvPr/>
          </p:nvGrpSpPr>
          <p:grpSpPr>
            <a:xfrm>
              <a:off x="3107330" y="22222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79" name="Oval 278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Oval 281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Oval 282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177"/>
            <p:cNvGrpSpPr/>
            <p:nvPr/>
          </p:nvGrpSpPr>
          <p:grpSpPr>
            <a:xfrm>
              <a:off x="3107330" y="251042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71" name="Oval 270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Oval 274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275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186"/>
            <p:cNvGrpSpPr/>
            <p:nvPr/>
          </p:nvGrpSpPr>
          <p:grpSpPr>
            <a:xfrm>
              <a:off x="3107330" y="27985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63" name="Oval 262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95"/>
            <p:cNvGrpSpPr/>
            <p:nvPr/>
          </p:nvGrpSpPr>
          <p:grpSpPr>
            <a:xfrm>
              <a:off x="3107330" y="308672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55" name="Oval 254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261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204"/>
            <p:cNvGrpSpPr/>
            <p:nvPr/>
          </p:nvGrpSpPr>
          <p:grpSpPr>
            <a:xfrm>
              <a:off x="3107330" y="3663026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47" name="Oval 246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213"/>
            <p:cNvGrpSpPr/>
            <p:nvPr/>
          </p:nvGrpSpPr>
          <p:grpSpPr>
            <a:xfrm>
              <a:off x="3107330" y="33748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39" name="Oval 238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6" name="Rectangle 125"/>
          <p:cNvSpPr/>
          <p:nvPr/>
        </p:nvSpPr>
        <p:spPr>
          <a:xfrm>
            <a:off x="5780263" y="1592796"/>
            <a:ext cx="303905" cy="2304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7-Point Star 121"/>
          <p:cNvSpPr/>
          <p:nvPr/>
        </p:nvSpPr>
        <p:spPr>
          <a:xfrm rot="5400000">
            <a:off x="5303934" y="3933056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7-Point Star 153"/>
          <p:cNvSpPr/>
          <p:nvPr/>
        </p:nvSpPr>
        <p:spPr>
          <a:xfrm rot="5400000">
            <a:off x="4982769" y="4217638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7-Point Star 154"/>
          <p:cNvSpPr/>
          <p:nvPr/>
        </p:nvSpPr>
        <p:spPr>
          <a:xfrm rot="5400000">
            <a:off x="4661605" y="4502220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1" name="Straight Connector 170"/>
          <p:cNvCxnSpPr/>
          <p:nvPr/>
        </p:nvCxnSpPr>
        <p:spPr>
          <a:xfrm>
            <a:off x="5922150" y="1735985"/>
            <a:ext cx="0" cy="432723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Oval 162"/>
          <p:cNvSpPr/>
          <p:nvPr/>
        </p:nvSpPr>
        <p:spPr>
          <a:xfrm>
            <a:off x="5832140" y="1628800"/>
            <a:ext cx="180020" cy="18002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5832140" y="1916950"/>
            <a:ext cx="180020" cy="18002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5832140" y="2205100"/>
            <a:ext cx="180020" cy="1800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5832140" y="2493250"/>
            <a:ext cx="180020" cy="1800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5832140" y="2781400"/>
            <a:ext cx="180020" cy="18002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5832140" y="3069550"/>
            <a:ext cx="180020" cy="1800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5832140" y="3645851"/>
            <a:ext cx="180020" cy="18002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5832140" y="3357700"/>
            <a:ext cx="180020" cy="1800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7632340" y="1513201"/>
            <a:ext cx="1476164" cy="2635879"/>
            <a:chOff x="7632340" y="1513201"/>
            <a:chExt cx="1476164" cy="2635879"/>
          </a:xfrm>
        </p:grpSpPr>
        <p:sp>
          <p:nvSpPr>
            <p:cNvPr id="202" name="TextBox 201"/>
            <p:cNvSpPr txBox="1"/>
            <p:nvPr/>
          </p:nvSpPr>
          <p:spPr>
            <a:xfrm>
              <a:off x="7632848" y="3318083"/>
              <a:ext cx="1475656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indent="396875"/>
              <a:endParaRPr lang="en-US" sz="800" dirty="0" smtClean="0"/>
            </a:p>
            <a:p>
              <a:pPr indent="396875"/>
              <a:r>
                <a:rPr lang="en-US" sz="800" dirty="0" smtClean="0"/>
                <a:t>Output Cell</a:t>
              </a:r>
            </a:p>
            <a:p>
              <a:pPr indent="396875"/>
              <a:endParaRPr lang="en-US" sz="800" dirty="0"/>
            </a:p>
            <a:p>
              <a:pPr indent="396875"/>
              <a:endParaRPr lang="en-US" sz="800" dirty="0" smtClean="0"/>
            </a:p>
            <a:p>
              <a:pPr indent="396875"/>
              <a:r>
                <a:rPr lang="en-US" sz="800" dirty="0" smtClean="0"/>
                <a:t>Inhibitory Cell</a:t>
              </a:r>
            </a:p>
            <a:p>
              <a:pPr indent="396875"/>
              <a:endParaRPr lang="en-US" sz="800" dirty="0" smtClean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632848" y="1745521"/>
              <a:ext cx="1475656" cy="132343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indent="233363"/>
              <a:r>
                <a:rPr lang="en-US" sz="800" dirty="0" smtClean="0"/>
                <a:t>Synapse absent</a:t>
              </a:r>
            </a:p>
            <a:p>
              <a:pPr indent="233363"/>
              <a:endParaRPr lang="en-US" sz="800" dirty="0" smtClean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Synapse Established</a:t>
              </a:r>
            </a:p>
            <a:p>
              <a:pPr indent="233363"/>
              <a:endParaRPr lang="en-US" sz="800" dirty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Detonator Synapses</a:t>
              </a:r>
            </a:p>
            <a:p>
              <a:pPr indent="233363"/>
              <a:endParaRPr lang="en-US" sz="800" dirty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Inhibitory Synapse</a:t>
              </a:r>
            </a:p>
          </p:txBody>
        </p:sp>
        <p:sp>
          <p:nvSpPr>
            <p:cNvPr id="151" name="Oval 150"/>
            <p:cNvSpPr/>
            <p:nvPr/>
          </p:nvSpPr>
          <p:spPr>
            <a:xfrm>
              <a:off x="7704348" y="1781525"/>
              <a:ext cx="180020" cy="1800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7704348" y="2141565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7-Point Star 152"/>
            <p:cNvSpPr/>
            <p:nvPr/>
          </p:nvSpPr>
          <p:spPr>
            <a:xfrm rot="5400000">
              <a:off x="7692273" y="2489530"/>
              <a:ext cx="228099" cy="228099"/>
            </a:xfrm>
            <a:prstGeom prst="star7">
              <a:avLst/>
            </a:prstGeom>
            <a:solidFill>
              <a:srgbClr val="FDFCF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Isosceles Triangle 179"/>
            <p:cNvSpPr/>
            <p:nvPr/>
          </p:nvSpPr>
          <p:spPr>
            <a:xfrm>
              <a:off x="7666334" y="3311930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7722349" y="2916241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7686346" y="3697577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7632948" y="1513201"/>
              <a:ext cx="1475555" cy="237819"/>
            </a:xfrm>
            <a:prstGeom prst="rect">
              <a:avLst/>
            </a:prstGeom>
            <a:solidFill>
              <a:schemeClr val="accent6">
                <a:alpha val="25098"/>
              </a:schemeClr>
            </a:solidFill>
            <a:ln>
              <a:solidFill>
                <a:srgbClr val="7030A0"/>
              </a:solidFill>
            </a:ln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b="1" dirty="0" smtClean="0"/>
                <a:t>Synapses</a:t>
              </a:r>
              <a:endParaRPr lang="en-US" sz="1000" b="1" dirty="0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7632340" y="3083169"/>
              <a:ext cx="1475555" cy="237819"/>
            </a:xfrm>
            <a:prstGeom prst="rect">
              <a:avLst/>
            </a:prstGeom>
            <a:solidFill>
              <a:schemeClr val="accent6">
                <a:alpha val="25098"/>
              </a:schemeClr>
            </a:solidFill>
            <a:ln>
              <a:solidFill>
                <a:srgbClr val="7030A0"/>
              </a:solidFill>
            </a:ln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b="1" dirty="0" smtClean="0"/>
                <a:t>Neurons</a:t>
              </a:r>
              <a:endParaRPr lang="en-US" sz="1000" b="1" dirty="0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5796136" y="1628800"/>
            <a:ext cx="1044116" cy="2426786"/>
            <a:chOff x="5796136" y="1628800"/>
            <a:chExt cx="1044116" cy="2426786"/>
          </a:xfrm>
        </p:grpSpPr>
        <p:sp>
          <p:nvSpPr>
            <p:cNvPr id="181" name="Rectangle 180"/>
            <p:cNvSpPr/>
            <p:nvPr/>
          </p:nvSpPr>
          <p:spPr>
            <a:xfrm>
              <a:off x="6516216" y="1628800"/>
              <a:ext cx="288032" cy="223224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2" name="Straight Arrow Connector 181"/>
            <p:cNvCxnSpPr/>
            <p:nvPr/>
          </p:nvCxnSpPr>
          <p:spPr>
            <a:xfrm flipH="1">
              <a:off x="5796136" y="4041068"/>
              <a:ext cx="1044116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extBox 182"/>
            <p:cNvSpPr txBox="1"/>
            <p:nvPr/>
          </p:nvSpPr>
          <p:spPr>
            <a:xfrm>
              <a:off x="5904148" y="3717032"/>
              <a:ext cx="68436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sz="1600" b="1" dirty="0" smtClean="0">
                  <a:solidFill>
                    <a:srgbClr val="FF0000"/>
                  </a:solidFill>
                </a:rPr>
                <a:t>Input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96" name="Straight Arrow Connector 195"/>
          <p:cNvCxnSpPr>
            <a:stCxn id="197" idx="1"/>
          </p:cNvCxnSpPr>
          <p:nvPr/>
        </p:nvCxnSpPr>
        <p:spPr>
          <a:xfrm flipH="1" flipV="1">
            <a:off x="5981375" y="3933056"/>
            <a:ext cx="344134" cy="1048467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6325509" y="4504469"/>
            <a:ext cx="2527389" cy="9541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All synapses on our inhibitory cell which are contacted by an active projection are also active</a:t>
            </a:r>
          </a:p>
        </p:txBody>
      </p:sp>
      <p:cxnSp>
        <p:nvCxnSpPr>
          <p:cNvPr id="198" name="Straight Arrow Connector 197"/>
          <p:cNvCxnSpPr/>
          <p:nvPr/>
        </p:nvCxnSpPr>
        <p:spPr>
          <a:xfrm>
            <a:off x="1331640" y="6237312"/>
            <a:ext cx="936104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/>
          <p:cNvSpPr txBox="1"/>
          <p:nvPr/>
        </p:nvSpPr>
        <p:spPr>
          <a:xfrm>
            <a:off x="1331640" y="5625244"/>
            <a:ext cx="68436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600" b="1" dirty="0" smtClean="0">
                <a:solidFill>
                  <a:srgbClr val="FF0000"/>
                </a:solidFill>
              </a:rPr>
              <a:t>Input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00" name="&quot;No&quot; Symbol 199"/>
          <p:cNvSpPr/>
          <p:nvPr/>
        </p:nvSpPr>
        <p:spPr>
          <a:xfrm>
            <a:off x="1253705" y="5367289"/>
            <a:ext cx="798015" cy="798015"/>
          </a:xfrm>
          <a:prstGeom prst="noSmoking">
            <a:avLst>
              <a:gd name="adj" fmla="val 477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6" name="7-Point Star 225"/>
          <p:cNvSpPr/>
          <p:nvPr/>
        </p:nvSpPr>
        <p:spPr>
          <a:xfrm rot="5400000">
            <a:off x="4340441" y="4786802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7-Point Star 226"/>
          <p:cNvSpPr/>
          <p:nvPr/>
        </p:nvSpPr>
        <p:spPr>
          <a:xfrm rot="5400000">
            <a:off x="4019277" y="5071384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7-Point Star 227"/>
          <p:cNvSpPr/>
          <p:nvPr/>
        </p:nvSpPr>
        <p:spPr>
          <a:xfrm rot="5400000">
            <a:off x="3698113" y="5355966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7-Point Star 228"/>
          <p:cNvSpPr/>
          <p:nvPr/>
        </p:nvSpPr>
        <p:spPr>
          <a:xfrm rot="5400000">
            <a:off x="3376949" y="5640548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7-Point Star 229"/>
          <p:cNvSpPr/>
          <p:nvPr/>
        </p:nvSpPr>
        <p:spPr>
          <a:xfrm rot="5400000">
            <a:off x="3055785" y="5925130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Arc 230"/>
          <p:cNvSpPr/>
          <p:nvPr/>
        </p:nvSpPr>
        <p:spPr>
          <a:xfrm rot="5400000">
            <a:off x="5382090" y="5769260"/>
            <a:ext cx="540060" cy="540060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5742130" y="4943695"/>
            <a:ext cx="360040" cy="3600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3" name="Straight Connector 232"/>
          <p:cNvCxnSpPr/>
          <p:nvPr/>
        </p:nvCxnSpPr>
        <p:spPr>
          <a:xfrm>
            <a:off x="3193874" y="6309320"/>
            <a:ext cx="24942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Isosceles Triangle 233"/>
          <p:cNvSpPr/>
          <p:nvPr/>
        </p:nvSpPr>
        <p:spPr>
          <a:xfrm>
            <a:off x="5258947" y="6345324"/>
            <a:ext cx="375062" cy="323329"/>
          </a:xfrm>
          <a:prstGeom prst="triangle">
            <a:avLst/>
          </a:prstGeom>
          <a:solidFill>
            <a:srgbClr val="FFFF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Isosceles Triangle 234"/>
          <p:cNvSpPr/>
          <p:nvPr/>
        </p:nvSpPr>
        <p:spPr>
          <a:xfrm>
            <a:off x="3328144" y="6345324"/>
            <a:ext cx="375062" cy="323329"/>
          </a:xfrm>
          <a:prstGeom prst="triangle">
            <a:avLst/>
          </a:prstGeom>
          <a:solidFill>
            <a:srgbClr val="FFFFD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Isosceles Triangle 235"/>
          <p:cNvSpPr/>
          <p:nvPr/>
        </p:nvSpPr>
        <p:spPr>
          <a:xfrm>
            <a:off x="3649945" y="6345324"/>
            <a:ext cx="375062" cy="323329"/>
          </a:xfrm>
          <a:prstGeom prst="triangle">
            <a:avLst/>
          </a:prstGeom>
          <a:solidFill>
            <a:srgbClr val="FFFF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Isosceles Triangle 236"/>
          <p:cNvSpPr/>
          <p:nvPr/>
        </p:nvSpPr>
        <p:spPr>
          <a:xfrm>
            <a:off x="3971746" y="6345324"/>
            <a:ext cx="375062" cy="323329"/>
          </a:xfrm>
          <a:prstGeom prst="triangle">
            <a:avLst/>
          </a:prstGeom>
          <a:solidFill>
            <a:srgbClr val="FFFF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Isosceles Triangle 237"/>
          <p:cNvSpPr/>
          <p:nvPr/>
        </p:nvSpPr>
        <p:spPr>
          <a:xfrm>
            <a:off x="4293547" y="6345324"/>
            <a:ext cx="375062" cy="323329"/>
          </a:xfrm>
          <a:prstGeom prst="triangl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Isosceles Triangle 302"/>
          <p:cNvSpPr/>
          <p:nvPr/>
        </p:nvSpPr>
        <p:spPr>
          <a:xfrm>
            <a:off x="4615348" y="6345324"/>
            <a:ext cx="375062" cy="323329"/>
          </a:xfrm>
          <a:prstGeom prst="triangl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Isosceles Triangle 303"/>
          <p:cNvSpPr/>
          <p:nvPr/>
        </p:nvSpPr>
        <p:spPr>
          <a:xfrm>
            <a:off x="4937149" y="6345324"/>
            <a:ext cx="375062" cy="323329"/>
          </a:xfrm>
          <a:prstGeom prst="triangle">
            <a:avLst/>
          </a:prstGeom>
          <a:solidFill>
            <a:srgbClr val="FFFF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Isosceles Triangle 304"/>
          <p:cNvSpPr/>
          <p:nvPr/>
        </p:nvSpPr>
        <p:spPr>
          <a:xfrm>
            <a:off x="3006343" y="6345324"/>
            <a:ext cx="375062" cy="323329"/>
          </a:xfrm>
          <a:prstGeom prst="triangle">
            <a:avLst/>
          </a:prstGeom>
          <a:solidFill>
            <a:srgbClr val="FFFFD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/>
          <p:cNvSpPr/>
          <p:nvPr/>
        </p:nvSpPr>
        <p:spPr>
          <a:xfrm>
            <a:off x="3107330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/>
          <p:cNvSpPr/>
          <p:nvPr/>
        </p:nvSpPr>
        <p:spPr>
          <a:xfrm>
            <a:off x="3431207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/>
          <p:cNvSpPr/>
          <p:nvPr/>
        </p:nvSpPr>
        <p:spPr>
          <a:xfrm>
            <a:off x="3755084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/>
          <p:cNvSpPr/>
          <p:nvPr/>
        </p:nvSpPr>
        <p:spPr>
          <a:xfrm>
            <a:off x="4078961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/>
          <p:cNvSpPr/>
          <p:nvPr/>
        </p:nvSpPr>
        <p:spPr>
          <a:xfrm>
            <a:off x="4402838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/>
          <p:cNvSpPr/>
          <p:nvPr/>
        </p:nvSpPr>
        <p:spPr>
          <a:xfrm>
            <a:off x="4726715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/>
          <p:cNvSpPr/>
          <p:nvPr/>
        </p:nvSpPr>
        <p:spPr>
          <a:xfrm>
            <a:off x="5050592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/>
        </p:nvSpPr>
        <p:spPr>
          <a:xfrm>
            <a:off x="5374469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TextBox 313"/>
          <p:cNvSpPr txBox="1"/>
          <p:nvPr/>
        </p:nvSpPr>
        <p:spPr>
          <a:xfrm>
            <a:off x="3038146" y="6381328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15" name="TextBox 314"/>
          <p:cNvSpPr txBox="1"/>
          <p:nvPr/>
        </p:nvSpPr>
        <p:spPr>
          <a:xfrm>
            <a:off x="3360137" y="6381328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16" name="TextBox 315"/>
          <p:cNvSpPr txBox="1"/>
          <p:nvPr/>
        </p:nvSpPr>
        <p:spPr>
          <a:xfrm>
            <a:off x="3682128" y="6381328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17" name="TextBox 316"/>
          <p:cNvSpPr txBox="1"/>
          <p:nvPr/>
        </p:nvSpPr>
        <p:spPr>
          <a:xfrm>
            <a:off x="4004119" y="6381328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18" name="TextBox 317"/>
          <p:cNvSpPr txBox="1"/>
          <p:nvPr/>
        </p:nvSpPr>
        <p:spPr>
          <a:xfrm>
            <a:off x="4326110" y="6381328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19" name="TextBox 318"/>
          <p:cNvSpPr txBox="1"/>
          <p:nvPr/>
        </p:nvSpPr>
        <p:spPr>
          <a:xfrm>
            <a:off x="4648101" y="6381328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20" name="TextBox 319"/>
          <p:cNvSpPr txBox="1"/>
          <p:nvPr/>
        </p:nvSpPr>
        <p:spPr>
          <a:xfrm>
            <a:off x="4970092" y="6381328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21" name="TextBox 320"/>
          <p:cNvSpPr txBox="1"/>
          <p:nvPr/>
        </p:nvSpPr>
        <p:spPr>
          <a:xfrm>
            <a:off x="5763366" y="4933521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73" name="TextBox 172"/>
          <p:cNvSpPr txBox="1"/>
          <p:nvPr/>
        </p:nvSpPr>
        <p:spPr>
          <a:xfrm>
            <a:off x="5292080" y="6372036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75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90600"/>
          </a:xfrm>
          <a:solidFill>
            <a:srgbClr val="CCCCFF">
              <a:alpha val="25098"/>
            </a:srgbClr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Retrieval</a:t>
            </a:r>
            <a:br>
              <a:rPr lang="en-US" sz="4000" dirty="0" smtClean="0"/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Associating object and context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4000298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3508" y="1586686"/>
            <a:ext cx="2360004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Paul in context</a:t>
            </a:r>
          </a:p>
          <a:p>
            <a:r>
              <a:rPr lang="en-US" sz="1200" dirty="0" smtClean="0"/>
              <a:t>Observe Paul in his native habitat</a:t>
            </a:r>
            <a:endParaRPr lang="en-US" sz="1200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9" y="1983034"/>
            <a:ext cx="2360003" cy="177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9574" y="1124744"/>
            <a:ext cx="8742905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Autoassociation, </a:t>
            </a:r>
            <a:r>
              <a:rPr lang="en-US" sz="2000" b="1" dirty="0" smtClean="0"/>
              <a:t>READING OUT </a:t>
            </a:r>
            <a:r>
              <a:rPr lang="en-US" sz="2000" dirty="0" smtClean="0"/>
              <a:t>the synaptic weight matrix</a:t>
            </a:r>
            <a:endParaRPr lang="en-US" sz="12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40630" y="2230421"/>
            <a:ext cx="2196243" cy="106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8" name="Straight Connector 127"/>
          <p:cNvCxnSpPr/>
          <p:nvPr/>
        </p:nvCxnSpPr>
        <p:spPr>
          <a:xfrm flipH="1">
            <a:off x="3193874" y="17412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3193874" y="20286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>
            <a:off x="3193874" y="23160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3193874" y="26034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5445950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5121914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V="1">
            <a:off x="4797878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4473842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4165982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V="1">
            <a:off x="3841946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3517910" y="1741235"/>
            <a:ext cx="0" cy="4748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3193874" y="1741235"/>
            <a:ext cx="0" cy="4748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3193874" y="28908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3193874" y="31782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3193874" y="34656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3193874" y="3753036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2329778" y="408149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2329778" y="4368895"/>
            <a:ext cx="27921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2329778" y="4656295"/>
            <a:ext cx="2468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2329778" y="4943695"/>
            <a:ext cx="2144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2329778" y="5232965"/>
            <a:ext cx="1836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2329778" y="5518495"/>
            <a:ext cx="15121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>
            <a:off x="2329778" y="5805895"/>
            <a:ext cx="11881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2329778" y="6093296"/>
            <a:ext cx="8640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05"/>
          <p:cNvGrpSpPr/>
          <p:nvPr/>
        </p:nvGrpSpPr>
        <p:grpSpPr>
          <a:xfrm>
            <a:off x="3107330" y="1645975"/>
            <a:ext cx="2436778" cy="2197071"/>
            <a:chOff x="3107330" y="1645975"/>
            <a:chExt cx="2436778" cy="2197071"/>
          </a:xfrm>
        </p:grpSpPr>
        <p:grpSp>
          <p:nvGrpSpPr>
            <p:cNvPr id="5" name="Group 10294"/>
            <p:cNvGrpSpPr/>
            <p:nvPr/>
          </p:nvGrpSpPr>
          <p:grpSpPr>
            <a:xfrm>
              <a:off x="3107330" y="16459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95" name="Oval 294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295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Oval 296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Oval 297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298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299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Oval 301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159"/>
            <p:cNvGrpSpPr/>
            <p:nvPr/>
          </p:nvGrpSpPr>
          <p:grpSpPr>
            <a:xfrm>
              <a:off x="3107330" y="193412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87" name="Oval 286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288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91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168"/>
            <p:cNvGrpSpPr/>
            <p:nvPr/>
          </p:nvGrpSpPr>
          <p:grpSpPr>
            <a:xfrm>
              <a:off x="3107330" y="22222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79" name="Oval 278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Oval 281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Oval 282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177"/>
            <p:cNvGrpSpPr/>
            <p:nvPr/>
          </p:nvGrpSpPr>
          <p:grpSpPr>
            <a:xfrm>
              <a:off x="3107330" y="251042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71" name="Oval 270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Oval 274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275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186"/>
            <p:cNvGrpSpPr/>
            <p:nvPr/>
          </p:nvGrpSpPr>
          <p:grpSpPr>
            <a:xfrm>
              <a:off x="3107330" y="27985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63" name="Oval 262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95"/>
            <p:cNvGrpSpPr/>
            <p:nvPr/>
          </p:nvGrpSpPr>
          <p:grpSpPr>
            <a:xfrm>
              <a:off x="3107330" y="308672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55" name="Oval 254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261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204"/>
            <p:cNvGrpSpPr/>
            <p:nvPr/>
          </p:nvGrpSpPr>
          <p:grpSpPr>
            <a:xfrm>
              <a:off x="3107330" y="3663026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47" name="Oval 246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213"/>
            <p:cNvGrpSpPr/>
            <p:nvPr/>
          </p:nvGrpSpPr>
          <p:grpSpPr>
            <a:xfrm>
              <a:off x="3107330" y="33748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39" name="Oval 238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6" name="Rectangle 125"/>
          <p:cNvSpPr/>
          <p:nvPr/>
        </p:nvSpPr>
        <p:spPr>
          <a:xfrm>
            <a:off x="5652120" y="4905164"/>
            <a:ext cx="505584" cy="466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7-Point Star 121"/>
          <p:cNvSpPr/>
          <p:nvPr/>
        </p:nvSpPr>
        <p:spPr>
          <a:xfrm rot="5400000">
            <a:off x="5303934" y="3933056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7-Point Star 153"/>
          <p:cNvSpPr/>
          <p:nvPr/>
        </p:nvSpPr>
        <p:spPr>
          <a:xfrm rot="5400000">
            <a:off x="4982769" y="4217638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7-Point Star 154"/>
          <p:cNvSpPr/>
          <p:nvPr/>
        </p:nvSpPr>
        <p:spPr>
          <a:xfrm rot="5400000">
            <a:off x="4661605" y="4502220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1" name="Straight Connector 170"/>
          <p:cNvCxnSpPr/>
          <p:nvPr/>
        </p:nvCxnSpPr>
        <p:spPr>
          <a:xfrm>
            <a:off x="5922150" y="1735985"/>
            <a:ext cx="0" cy="432723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Oval 162"/>
          <p:cNvSpPr/>
          <p:nvPr/>
        </p:nvSpPr>
        <p:spPr>
          <a:xfrm>
            <a:off x="5832140" y="1628800"/>
            <a:ext cx="180020" cy="1800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5832140" y="1916950"/>
            <a:ext cx="180020" cy="1800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5832140" y="2205100"/>
            <a:ext cx="180020" cy="1800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5832140" y="2493250"/>
            <a:ext cx="180020" cy="1800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5832140" y="2781400"/>
            <a:ext cx="180020" cy="1800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5832140" y="3069550"/>
            <a:ext cx="180020" cy="1800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5832140" y="3645851"/>
            <a:ext cx="180020" cy="1800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5832140" y="3357700"/>
            <a:ext cx="180020" cy="1800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7632340" y="1513201"/>
            <a:ext cx="1476164" cy="2635879"/>
            <a:chOff x="7632340" y="1513201"/>
            <a:chExt cx="1476164" cy="2635879"/>
          </a:xfrm>
        </p:grpSpPr>
        <p:sp>
          <p:nvSpPr>
            <p:cNvPr id="202" name="TextBox 201"/>
            <p:cNvSpPr txBox="1"/>
            <p:nvPr/>
          </p:nvSpPr>
          <p:spPr>
            <a:xfrm>
              <a:off x="7632848" y="3318083"/>
              <a:ext cx="1475656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indent="396875"/>
              <a:endParaRPr lang="en-US" sz="800" dirty="0" smtClean="0"/>
            </a:p>
            <a:p>
              <a:pPr indent="396875"/>
              <a:r>
                <a:rPr lang="en-US" sz="800" dirty="0" smtClean="0"/>
                <a:t>Output Cell</a:t>
              </a:r>
            </a:p>
            <a:p>
              <a:pPr indent="396875"/>
              <a:endParaRPr lang="en-US" sz="800" dirty="0"/>
            </a:p>
            <a:p>
              <a:pPr indent="396875"/>
              <a:endParaRPr lang="en-US" sz="800" dirty="0" smtClean="0"/>
            </a:p>
            <a:p>
              <a:pPr indent="396875"/>
              <a:r>
                <a:rPr lang="en-US" sz="800" dirty="0" smtClean="0"/>
                <a:t>Inhibitory Cell</a:t>
              </a:r>
            </a:p>
            <a:p>
              <a:pPr indent="396875"/>
              <a:endParaRPr lang="en-US" sz="800" dirty="0" smtClean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632848" y="1745521"/>
              <a:ext cx="1475656" cy="132343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indent="233363"/>
              <a:r>
                <a:rPr lang="en-US" sz="800" dirty="0" smtClean="0"/>
                <a:t>Synapse absent</a:t>
              </a:r>
            </a:p>
            <a:p>
              <a:pPr indent="233363"/>
              <a:endParaRPr lang="en-US" sz="800" dirty="0" smtClean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Synapse Established</a:t>
              </a:r>
            </a:p>
            <a:p>
              <a:pPr indent="233363"/>
              <a:endParaRPr lang="en-US" sz="800" dirty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Detonator Synapses</a:t>
              </a:r>
            </a:p>
            <a:p>
              <a:pPr indent="233363"/>
              <a:endParaRPr lang="en-US" sz="800" dirty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Inhibitory Synapse</a:t>
              </a:r>
            </a:p>
          </p:txBody>
        </p:sp>
        <p:sp>
          <p:nvSpPr>
            <p:cNvPr id="151" name="Oval 150"/>
            <p:cNvSpPr/>
            <p:nvPr/>
          </p:nvSpPr>
          <p:spPr>
            <a:xfrm>
              <a:off x="7704348" y="1781525"/>
              <a:ext cx="180020" cy="1800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7704348" y="2141565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7-Point Star 152"/>
            <p:cNvSpPr/>
            <p:nvPr/>
          </p:nvSpPr>
          <p:spPr>
            <a:xfrm rot="5400000">
              <a:off x="7692273" y="2489530"/>
              <a:ext cx="228099" cy="228099"/>
            </a:xfrm>
            <a:prstGeom prst="star7">
              <a:avLst/>
            </a:prstGeom>
            <a:solidFill>
              <a:srgbClr val="FDFCF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Isosceles Triangle 179"/>
            <p:cNvSpPr/>
            <p:nvPr/>
          </p:nvSpPr>
          <p:spPr>
            <a:xfrm>
              <a:off x="7666334" y="3311930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7722349" y="2916241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7686346" y="3697577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7632948" y="1513201"/>
              <a:ext cx="1475555" cy="237819"/>
            </a:xfrm>
            <a:prstGeom prst="rect">
              <a:avLst/>
            </a:prstGeom>
            <a:solidFill>
              <a:schemeClr val="accent6">
                <a:alpha val="25098"/>
              </a:schemeClr>
            </a:solidFill>
            <a:ln>
              <a:solidFill>
                <a:srgbClr val="7030A0"/>
              </a:solidFill>
            </a:ln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b="1" dirty="0" smtClean="0"/>
                <a:t>Synapses</a:t>
              </a:r>
              <a:endParaRPr lang="en-US" sz="1000" b="1" dirty="0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7632340" y="3083169"/>
              <a:ext cx="1475555" cy="237819"/>
            </a:xfrm>
            <a:prstGeom prst="rect">
              <a:avLst/>
            </a:prstGeom>
            <a:solidFill>
              <a:schemeClr val="accent6">
                <a:alpha val="25098"/>
              </a:schemeClr>
            </a:solidFill>
            <a:ln>
              <a:solidFill>
                <a:srgbClr val="7030A0"/>
              </a:solidFill>
            </a:ln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b="1" dirty="0" smtClean="0"/>
                <a:t>Neurons</a:t>
              </a:r>
              <a:endParaRPr lang="en-US" sz="1000" b="1" dirty="0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5796136" y="1628800"/>
            <a:ext cx="1044116" cy="2426786"/>
            <a:chOff x="5796136" y="1628800"/>
            <a:chExt cx="1044116" cy="2426786"/>
          </a:xfrm>
        </p:grpSpPr>
        <p:sp>
          <p:nvSpPr>
            <p:cNvPr id="181" name="Rectangle 180"/>
            <p:cNvSpPr/>
            <p:nvPr/>
          </p:nvSpPr>
          <p:spPr>
            <a:xfrm>
              <a:off x="6516216" y="1628800"/>
              <a:ext cx="288032" cy="223224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2" name="Straight Arrow Connector 181"/>
            <p:cNvCxnSpPr/>
            <p:nvPr/>
          </p:nvCxnSpPr>
          <p:spPr>
            <a:xfrm flipH="1">
              <a:off x="5796136" y="4041068"/>
              <a:ext cx="1044116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extBox 182"/>
            <p:cNvSpPr txBox="1"/>
            <p:nvPr/>
          </p:nvSpPr>
          <p:spPr>
            <a:xfrm>
              <a:off x="5904148" y="3717032"/>
              <a:ext cx="68436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sz="1600" b="1" dirty="0" smtClean="0">
                  <a:solidFill>
                    <a:srgbClr val="FF0000"/>
                  </a:solidFill>
                </a:rPr>
                <a:t>Input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96" name="Straight Arrow Connector 195"/>
          <p:cNvCxnSpPr>
            <a:stCxn id="197" idx="1"/>
          </p:cNvCxnSpPr>
          <p:nvPr/>
        </p:nvCxnSpPr>
        <p:spPr>
          <a:xfrm flipH="1" flipV="1">
            <a:off x="6162426" y="5374769"/>
            <a:ext cx="163083" cy="253085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6325509" y="4504469"/>
            <a:ext cx="2782386" cy="224676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inhibitory neuron is also activated in a graded manner, </a:t>
            </a:r>
            <a:r>
              <a:rPr lang="en-US" sz="1400" dirty="0"/>
              <a:t>proportional to the number of active pre-synaptic inputs </a:t>
            </a:r>
            <a:r>
              <a:rPr lang="en-US" sz="1400" dirty="0" smtClean="0"/>
              <a:t>it receives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 smtClean="0"/>
              <a:t>As such, it will “divide” the activation in our output cells by the number of active input projections</a:t>
            </a:r>
          </a:p>
        </p:txBody>
      </p:sp>
      <p:cxnSp>
        <p:nvCxnSpPr>
          <p:cNvPr id="198" name="Straight Arrow Connector 197"/>
          <p:cNvCxnSpPr/>
          <p:nvPr/>
        </p:nvCxnSpPr>
        <p:spPr>
          <a:xfrm>
            <a:off x="1331640" y="6237312"/>
            <a:ext cx="936104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/>
          <p:cNvSpPr txBox="1"/>
          <p:nvPr/>
        </p:nvSpPr>
        <p:spPr>
          <a:xfrm>
            <a:off x="1331640" y="5625244"/>
            <a:ext cx="68436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600" b="1" dirty="0" smtClean="0">
                <a:solidFill>
                  <a:srgbClr val="FF0000"/>
                </a:solidFill>
              </a:rPr>
              <a:t>Input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00" name="&quot;No&quot; Symbol 199"/>
          <p:cNvSpPr/>
          <p:nvPr/>
        </p:nvSpPr>
        <p:spPr>
          <a:xfrm>
            <a:off x="1253705" y="5367289"/>
            <a:ext cx="798015" cy="798015"/>
          </a:xfrm>
          <a:prstGeom prst="noSmoking">
            <a:avLst>
              <a:gd name="adj" fmla="val 477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6" name="7-Point Star 225"/>
          <p:cNvSpPr/>
          <p:nvPr/>
        </p:nvSpPr>
        <p:spPr>
          <a:xfrm rot="5400000">
            <a:off x="4340441" y="4786802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7-Point Star 226"/>
          <p:cNvSpPr/>
          <p:nvPr/>
        </p:nvSpPr>
        <p:spPr>
          <a:xfrm rot="5400000">
            <a:off x="4019277" y="5071384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7-Point Star 227"/>
          <p:cNvSpPr/>
          <p:nvPr/>
        </p:nvSpPr>
        <p:spPr>
          <a:xfrm rot="5400000">
            <a:off x="3698113" y="5355966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7-Point Star 228"/>
          <p:cNvSpPr/>
          <p:nvPr/>
        </p:nvSpPr>
        <p:spPr>
          <a:xfrm rot="5400000">
            <a:off x="3376949" y="5640548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7-Point Star 229"/>
          <p:cNvSpPr/>
          <p:nvPr/>
        </p:nvSpPr>
        <p:spPr>
          <a:xfrm rot="5400000">
            <a:off x="3055785" y="5925130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Arc 230"/>
          <p:cNvSpPr/>
          <p:nvPr/>
        </p:nvSpPr>
        <p:spPr>
          <a:xfrm rot="5400000">
            <a:off x="5382090" y="5769260"/>
            <a:ext cx="540060" cy="540060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5742130" y="4943695"/>
            <a:ext cx="360040" cy="36004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3" name="Straight Connector 232"/>
          <p:cNvCxnSpPr/>
          <p:nvPr/>
        </p:nvCxnSpPr>
        <p:spPr>
          <a:xfrm>
            <a:off x="3193874" y="6309320"/>
            <a:ext cx="24942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Isosceles Triangle 233"/>
          <p:cNvSpPr/>
          <p:nvPr/>
        </p:nvSpPr>
        <p:spPr>
          <a:xfrm>
            <a:off x="5258947" y="6345324"/>
            <a:ext cx="375062" cy="323329"/>
          </a:xfrm>
          <a:prstGeom prst="triangle">
            <a:avLst/>
          </a:prstGeom>
          <a:solidFill>
            <a:srgbClr val="FFFF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Isosceles Triangle 234"/>
          <p:cNvSpPr/>
          <p:nvPr/>
        </p:nvSpPr>
        <p:spPr>
          <a:xfrm>
            <a:off x="3328144" y="6345324"/>
            <a:ext cx="375062" cy="323329"/>
          </a:xfrm>
          <a:prstGeom prst="triangle">
            <a:avLst/>
          </a:prstGeom>
          <a:solidFill>
            <a:srgbClr val="FFFFD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Isosceles Triangle 235"/>
          <p:cNvSpPr/>
          <p:nvPr/>
        </p:nvSpPr>
        <p:spPr>
          <a:xfrm>
            <a:off x="3649945" y="6345324"/>
            <a:ext cx="375062" cy="323329"/>
          </a:xfrm>
          <a:prstGeom prst="triangle">
            <a:avLst/>
          </a:prstGeom>
          <a:solidFill>
            <a:srgbClr val="FFFF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Isosceles Triangle 236"/>
          <p:cNvSpPr/>
          <p:nvPr/>
        </p:nvSpPr>
        <p:spPr>
          <a:xfrm>
            <a:off x="3971746" y="6345324"/>
            <a:ext cx="375062" cy="323329"/>
          </a:xfrm>
          <a:prstGeom prst="triangle">
            <a:avLst/>
          </a:prstGeom>
          <a:solidFill>
            <a:srgbClr val="FFFF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Isosceles Triangle 237"/>
          <p:cNvSpPr/>
          <p:nvPr/>
        </p:nvSpPr>
        <p:spPr>
          <a:xfrm>
            <a:off x="4293547" y="6345324"/>
            <a:ext cx="375062" cy="323329"/>
          </a:xfrm>
          <a:prstGeom prst="triangl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Isosceles Triangle 302"/>
          <p:cNvSpPr/>
          <p:nvPr/>
        </p:nvSpPr>
        <p:spPr>
          <a:xfrm>
            <a:off x="4615348" y="6345324"/>
            <a:ext cx="375062" cy="323329"/>
          </a:xfrm>
          <a:prstGeom prst="triangl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Isosceles Triangle 303"/>
          <p:cNvSpPr/>
          <p:nvPr/>
        </p:nvSpPr>
        <p:spPr>
          <a:xfrm>
            <a:off x="4937149" y="6345324"/>
            <a:ext cx="375062" cy="323329"/>
          </a:xfrm>
          <a:prstGeom prst="triangle">
            <a:avLst/>
          </a:prstGeom>
          <a:solidFill>
            <a:srgbClr val="FFFF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Isosceles Triangle 304"/>
          <p:cNvSpPr/>
          <p:nvPr/>
        </p:nvSpPr>
        <p:spPr>
          <a:xfrm>
            <a:off x="3006343" y="6345324"/>
            <a:ext cx="375062" cy="323329"/>
          </a:xfrm>
          <a:prstGeom prst="triangle">
            <a:avLst/>
          </a:prstGeom>
          <a:solidFill>
            <a:srgbClr val="FFFFD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/>
          <p:cNvSpPr/>
          <p:nvPr/>
        </p:nvSpPr>
        <p:spPr>
          <a:xfrm>
            <a:off x="3107330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/>
          <p:cNvSpPr/>
          <p:nvPr/>
        </p:nvSpPr>
        <p:spPr>
          <a:xfrm>
            <a:off x="3431207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/>
          <p:cNvSpPr/>
          <p:nvPr/>
        </p:nvSpPr>
        <p:spPr>
          <a:xfrm>
            <a:off x="3755084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/>
          <p:cNvSpPr/>
          <p:nvPr/>
        </p:nvSpPr>
        <p:spPr>
          <a:xfrm>
            <a:off x="4078961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/>
          <p:cNvSpPr/>
          <p:nvPr/>
        </p:nvSpPr>
        <p:spPr>
          <a:xfrm>
            <a:off x="4402838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/>
          <p:cNvSpPr/>
          <p:nvPr/>
        </p:nvSpPr>
        <p:spPr>
          <a:xfrm>
            <a:off x="4726715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/>
          <p:cNvSpPr/>
          <p:nvPr/>
        </p:nvSpPr>
        <p:spPr>
          <a:xfrm>
            <a:off x="5050592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/>
        </p:nvSpPr>
        <p:spPr>
          <a:xfrm>
            <a:off x="5374469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TextBox 313"/>
          <p:cNvSpPr txBox="1"/>
          <p:nvPr/>
        </p:nvSpPr>
        <p:spPr>
          <a:xfrm>
            <a:off x="3038146" y="6381328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15" name="TextBox 314"/>
          <p:cNvSpPr txBox="1"/>
          <p:nvPr/>
        </p:nvSpPr>
        <p:spPr>
          <a:xfrm>
            <a:off x="3360137" y="6381328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16" name="TextBox 315"/>
          <p:cNvSpPr txBox="1"/>
          <p:nvPr/>
        </p:nvSpPr>
        <p:spPr>
          <a:xfrm>
            <a:off x="3682128" y="6381328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17" name="TextBox 316"/>
          <p:cNvSpPr txBox="1"/>
          <p:nvPr/>
        </p:nvSpPr>
        <p:spPr>
          <a:xfrm>
            <a:off x="4004119" y="6381328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18" name="TextBox 317"/>
          <p:cNvSpPr txBox="1"/>
          <p:nvPr/>
        </p:nvSpPr>
        <p:spPr>
          <a:xfrm>
            <a:off x="4326110" y="6381328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19" name="TextBox 318"/>
          <p:cNvSpPr txBox="1"/>
          <p:nvPr/>
        </p:nvSpPr>
        <p:spPr>
          <a:xfrm>
            <a:off x="4648101" y="6381328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20" name="TextBox 319"/>
          <p:cNvSpPr txBox="1"/>
          <p:nvPr/>
        </p:nvSpPr>
        <p:spPr>
          <a:xfrm>
            <a:off x="4970092" y="6381328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21" name="TextBox 320"/>
          <p:cNvSpPr txBox="1"/>
          <p:nvPr/>
        </p:nvSpPr>
        <p:spPr>
          <a:xfrm>
            <a:off x="5763366" y="4933521"/>
            <a:ext cx="3388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73" name="TextBox 172"/>
          <p:cNvSpPr txBox="1"/>
          <p:nvPr/>
        </p:nvSpPr>
        <p:spPr>
          <a:xfrm>
            <a:off x="5292080" y="6372036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75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90600"/>
          </a:xfrm>
          <a:solidFill>
            <a:srgbClr val="CCCCFF">
              <a:alpha val="25098"/>
            </a:srgbClr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Retrieval</a:t>
            </a:r>
            <a:br>
              <a:rPr lang="en-US" sz="4000" dirty="0" smtClean="0"/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Associating object and context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656885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3508" y="1586686"/>
            <a:ext cx="2360004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Paul in context</a:t>
            </a:r>
          </a:p>
          <a:p>
            <a:r>
              <a:rPr lang="en-US" sz="1200" dirty="0" smtClean="0"/>
              <a:t>Observe Paul in his native habitat</a:t>
            </a:r>
            <a:endParaRPr lang="en-US" sz="1200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9" y="1983034"/>
            <a:ext cx="2360003" cy="177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9574" y="1124744"/>
            <a:ext cx="8742905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Autoassociation, </a:t>
            </a:r>
            <a:r>
              <a:rPr lang="en-US" sz="2000" b="1" dirty="0" smtClean="0"/>
              <a:t>READING OUT </a:t>
            </a:r>
            <a:r>
              <a:rPr lang="en-US" sz="2000" dirty="0" smtClean="0"/>
              <a:t>the synaptic weight matrix</a:t>
            </a:r>
            <a:endParaRPr lang="en-US" sz="12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40630" y="2230421"/>
            <a:ext cx="2196243" cy="106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8" name="Straight Connector 127"/>
          <p:cNvCxnSpPr/>
          <p:nvPr/>
        </p:nvCxnSpPr>
        <p:spPr>
          <a:xfrm flipH="1">
            <a:off x="3193874" y="17412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3193874" y="20286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>
            <a:off x="3193874" y="23160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3193874" y="26034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5445950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5121914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V="1">
            <a:off x="4797878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4473842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4165982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V="1">
            <a:off x="3841946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3517910" y="1741235"/>
            <a:ext cx="0" cy="4748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3193874" y="1741235"/>
            <a:ext cx="0" cy="4748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3193874" y="28908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3193874" y="31782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3193874" y="34656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3193874" y="3753036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2329778" y="408149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2329778" y="4368895"/>
            <a:ext cx="27921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2329778" y="4656295"/>
            <a:ext cx="2468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2329778" y="4943695"/>
            <a:ext cx="2144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2329778" y="5232965"/>
            <a:ext cx="1836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2329778" y="5518495"/>
            <a:ext cx="15121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>
            <a:off x="2329778" y="5805895"/>
            <a:ext cx="11881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2329778" y="6093296"/>
            <a:ext cx="8640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05"/>
          <p:cNvGrpSpPr/>
          <p:nvPr/>
        </p:nvGrpSpPr>
        <p:grpSpPr>
          <a:xfrm>
            <a:off x="3107330" y="1645975"/>
            <a:ext cx="2436778" cy="2197071"/>
            <a:chOff x="3107330" y="1645975"/>
            <a:chExt cx="2436778" cy="2197071"/>
          </a:xfrm>
        </p:grpSpPr>
        <p:grpSp>
          <p:nvGrpSpPr>
            <p:cNvPr id="5" name="Group 10294"/>
            <p:cNvGrpSpPr/>
            <p:nvPr/>
          </p:nvGrpSpPr>
          <p:grpSpPr>
            <a:xfrm>
              <a:off x="3107330" y="16459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95" name="Oval 294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295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Oval 296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Oval 297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298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299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Oval 301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159"/>
            <p:cNvGrpSpPr/>
            <p:nvPr/>
          </p:nvGrpSpPr>
          <p:grpSpPr>
            <a:xfrm>
              <a:off x="3107330" y="193412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87" name="Oval 286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288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91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168"/>
            <p:cNvGrpSpPr/>
            <p:nvPr/>
          </p:nvGrpSpPr>
          <p:grpSpPr>
            <a:xfrm>
              <a:off x="3107330" y="22222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79" name="Oval 278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Oval 281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Oval 282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177"/>
            <p:cNvGrpSpPr/>
            <p:nvPr/>
          </p:nvGrpSpPr>
          <p:grpSpPr>
            <a:xfrm>
              <a:off x="3107330" y="251042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71" name="Oval 270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Oval 274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275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186"/>
            <p:cNvGrpSpPr/>
            <p:nvPr/>
          </p:nvGrpSpPr>
          <p:grpSpPr>
            <a:xfrm>
              <a:off x="3107330" y="27985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63" name="Oval 262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95"/>
            <p:cNvGrpSpPr/>
            <p:nvPr/>
          </p:nvGrpSpPr>
          <p:grpSpPr>
            <a:xfrm>
              <a:off x="3107330" y="308672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55" name="Oval 254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261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204"/>
            <p:cNvGrpSpPr/>
            <p:nvPr/>
          </p:nvGrpSpPr>
          <p:grpSpPr>
            <a:xfrm>
              <a:off x="3107330" y="3663026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47" name="Oval 246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213"/>
            <p:cNvGrpSpPr/>
            <p:nvPr/>
          </p:nvGrpSpPr>
          <p:grpSpPr>
            <a:xfrm>
              <a:off x="3107330" y="33748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39" name="Oval 238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2" name="7-Point Star 121"/>
          <p:cNvSpPr/>
          <p:nvPr/>
        </p:nvSpPr>
        <p:spPr>
          <a:xfrm rot="5400000">
            <a:off x="5303934" y="3933056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7-Point Star 153"/>
          <p:cNvSpPr/>
          <p:nvPr/>
        </p:nvSpPr>
        <p:spPr>
          <a:xfrm rot="5400000">
            <a:off x="4982769" y="4217638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7-Point Star 154"/>
          <p:cNvSpPr/>
          <p:nvPr/>
        </p:nvSpPr>
        <p:spPr>
          <a:xfrm rot="5400000">
            <a:off x="4661605" y="4502220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1" name="Straight Connector 170"/>
          <p:cNvCxnSpPr/>
          <p:nvPr/>
        </p:nvCxnSpPr>
        <p:spPr>
          <a:xfrm>
            <a:off x="5922150" y="1735985"/>
            <a:ext cx="0" cy="432723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Oval 162"/>
          <p:cNvSpPr/>
          <p:nvPr/>
        </p:nvSpPr>
        <p:spPr>
          <a:xfrm>
            <a:off x="5832140" y="1628800"/>
            <a:ext cx="180020" cy="1800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5832140" y="1916950"/>
            <a:ext cx="180020" cy="1800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5832140" y="2205100"/>
            <a:ext cx="180020" cy="1800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5832140" y="2493250"/>
            <a:ext cx="180020" cy="1800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5832140" y="2781400"/>
            <a:ext cx="180020" cy="1800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5832140" y="3069550"/>
            <a:ext cx="180020" cy="1800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5832140" y="3645851"/>
            <a:ext cx="180020" cy="1800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5832140" y="3357700"/>
            <a:ext cx="180020" cy="1800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7632340" y="1513201"/>
            <a:ext cx="1476164" cy="2635879"/>
            <a:chOff x="7632340" y="1513201"/>
            <a:chExt cx="1476164" cy="2635879"/>
          </a:xfrm>
        </p:grpSpPr>
        <p:sp>
          <p:nvSpPr>
            <p:cNvPr id="202" name="TextBox 201"/>
            <p:cNvSpPr txBox="1"/>
            <p:nvPr/>
          </p:nvSpPr>
          <p:spPr>
            <a:xfrm>
              <a:off x="7632848" y="3318083"/>
              <a:ext cx="1475656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indent="396875"/>
              <a:endParaRPr lang="en-US" sz="800" dirty="0" smtClean="0"/>
            </a:p>
            <a:p>
              <a:pPr indent="396875"/>
              <a:r>
                <a:rPr lang="en-US" sz="800" dirty="0" smtClean="0"/>
                <a:t>Output Cell</a:t>
              </a:r>
            </a:p>
            <a:p>
              <a:pPr indent="396875"/>
              <a:endParaRPr lang="en-US" sz="800" dirty="0"/>
            </a:p>
            <a:p>
              <a:pPr indent="396875"/>
              <a:endParaRPr lang="en-US" sz="800" dirty="0" smtClean="0"/>
            </a:p>
            <a:p>
              <a:pPr indent="396875"/>
              <a:r>
                <a:rPr lang="en-US" sz="800" dirty="0" smtClean="0"/>
                <a:t>Inhibitory Cell</a:t>
              </a:r>
            </a:p>
            <a:p>
              <a:pPr indent="396875"/>
              <a:endParaRPr lang="en-US" sz="800" dirty="0" smtClean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632848" y="1745521"/>
              <a:ext cx="1475656" cy="132343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indent="233363"/>
              <a:r>
                <a:rPr lang="en-US" sz="800" dirty="0" smtClean="0"/>
                <a:t>Synapse absent</a:t>
              </a:r>
            </a:p>
            <a:p>
              <a:pPr indent="233363"/>
              <a:endParaRPr lang="en-US" sz="800" dirty="0" smtClean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Synapse Established</a:t>
              </a:r>
            </a:p>
            <a:p>
              <a:pPr indent="233363"/>
              <a:endParaRPr lang="en-US" sz="800" dirty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Detonator Synapses</a:t>
              </a:r>
            </a:p>
            <a:p>
              <a:pPr indent="233363"/>
              <a:endParaRPr lang="en-US" sz="800" dirty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Inhibitory Synapse</a:t>
              </a:r>
            </a:p>
          </p:txBody>
        </p:sp>
        <p:sp>
          <p:nvSpPr>
            <p:cNvPr id="151" name="Oval 150"/>
            <p:cNvSpPr/>
            <p:nvPr/>
          </p:nvSpPr>
          <p:spPr>
            <a:xfrm>
              <a:off x="7704348" y="1781525"/>
              <a:ext cx="180020" cy="1800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7704348" y="2141565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7-Point Star 152"/>
            <p:cNvSpPr/>
            <p:nvPr/>
          </p:nvSpPr>
          <p:spPr>
            <a:xfrm rot="5400000">
              <a:off x="7692273" y="2489530"/>
              <a:ext cx="228099" cy="228099"/>
            </a:xfrm>
            <a:prstGeom prst="star7">
              <a:avLst/>
            </a:prstGeom>
            <a:solidFill>
              <a:srgbClr val="FDFCF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Isosceles Triangle 179"/>
            <p:cNvSpPr/>
            <p:nvPr/>
          </p:nvSpPr>
          <p:spPr>
            <a:xfrm>
              <a:off x="7666334" y="3311930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7722349" y="2916241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7686346" y="3697577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7632948" y="1513201"/>
              <a:ext cx="1475555" cy="237819"/>
            </a:xfrm>
            <a:prstGeom prst="rect">
              <a:avLst/>
            </a:prstGeom>
            <a:solidFill>
              <a:schemeClr val="accent6">
                <a:alpha val="25098"/>
              </a:schemeClr>
            </a:solidFill>
            <a:ln>
              <a:solidFill>
                <a:srgbClr val="7030A0"/>
              </a:solidFill>
            </a:ln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b="1" dirty="0" smtClean="0"/>
                <a:t>Synapses</a:t>
              </a:r>
              <a:endParaRPr lang="en-US" sz="1000" b="1" dirty="0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7632340" y="3083169"/>
              <a:ext cx="1475555" cy="237819"/>
            </a:xfrm>
            <a:prstGeom prst="rect">
              <a:avLst/>
            </a:prstGeom>
            <a:solidFill>
              <a:schemeClr val="accent6">
                <a:alpha val="25098"/>
              </a:schemeClr>
            </a:solidFill>
            <a:ln>
              <a:solidFill>
                <a:srgbClr val="7030A0"/>
              </a:solidFill>
            </a:ln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b="1" dirty="0" smtClean="0"/>
                <a:t>Neurons</a:t>
              </a:r>
              <a:endParaRPr lang="en-US" sz="1000" b="1" dirty="0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5796136" y="1628800"/>
            <a:ext cx="1044116" cy="2426786"/>
            <a:chOff x="5796136" y="1628800"/>
            <a:chExt cx="1044116" cy="2426786"/>
          </a:xfrm>
        </p:grpSpPr>
        <p:sp>
          <p:nvSpPr>
            <p:cNvPr id="181" name="Rectangle 180"/>
            <p:cNvSpPr/>
            <p:nvPr/>
          </p:nvSpPr>
          <p:spPr>
            <a:xfrm>
              <a:off x="6516216" y="1628800"/>
              <a:ext cx="288032" cy="223224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2" name="Straight Arrow Connector 181"/>
            <p:cNvCxnSpPr/>
            <p:nvPr/>
          </p:nvCxnSpPr>
          <p:spPr>
            <a:xfrm flipH="1">
              <a:off x="5796136" y="4041068"/>
              <a:ext cx="1044116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extBox 182"/>
            <p:cNvSpPr txBox="1"/>
            <p:nvPr/>
          </p:nvSpPr>
          <p:spPr>
            <a:xfrm>
              <a:off x="5904148" y="3717032"/>
              <a:ext cx="68436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sz="1600" b="1" dirty="0" smtClean="0">
                  <a:solidFill>
                    <a:srgbClr val="FF0000"/>
                  </a:solidFill>
                </a:rPr>
                <a:t>Input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97" name="TextBox 196"/>
          <p:cNvSpPr txBox="1"/>
          <p:nvPr/>
        </p:nvSpPr>
        <p:spPr>
          <a:xfrm>
            <a:off x="6325509" y="4504469"/>
            <a:ext cx="2638979" cy="20313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Notice also that </a:t>
            </a:r>
            <a:r>
              <a:rPr lang="en-US" sz="1400" i="1" dirty="0" smtClean="0"/>
              <a:t>all</a:t>
            </a:r>
            <a:r>
              <a:rPr lang="en-US" sz="1400" dirty="0" smtClean="0"/>
              <a:t> inhibitory inputs on our output cells are active, to the degree that the inhibitory neuron is activated</a:t>
            </a:r>
          </a:p>
          <a:p>
            <a:endParaRPr lang="en-US" sz="1400" dirty="0"/>
          </a:p>
          <a:p>
            <a:r>
              <a:rPr lang="en-US" sz="1400" dirty="0" smtClean="0"/>
              <a:t>The result is that all output cells receive the same divisive input (at the soma?)</a:t>
            </a:r>
          </a:p>
        </p:txBody>
      </p:sp>
      <p:cxnSp>
        <p:nvCxnSpPr>
          <p:cNvPr id="198" name="Straight Arrow Connector 197"/>
          <p:cNvCxnSpPr/>
          <p:nvPr/>
        </p:nvCxnSpPr>
        <p:spPr>
          <a:xfrm>
            <a:off x="1331640" y="6237312"/>
            <a:ext cx="936104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/>
          <p:cNvSpPr txBox="1"/>
          <p:nvPr/>
        </p:nvSpPr>
        <p:spPr>
          <a:xfrm>
            <a:off x="1331640" y="5625244"/>
            <a:ext cx="68436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600" b="1" dirty="0" smtClean="0">
                <a:solidFill>
                  <a:srgbClr val="FF0000"/>
                </a:solidFill>
              </a:rPr>
              <a:t>Input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00" name="&quot;No&quot; Symbol 199"/>
          <p:cNvSpPr/>
          <p:nvPr/>
        </p:nvSpPr>
        <p:spPr>
          <a:xfrm>
            <a:off x="1253705" y="5367289"/>
            <a:ext cx="798015" cy="798015"/>
          </a:xfrm>
          <a:prstGeom prst="noSmoking">
            <a:avLst>
              <a:gd name="adj" fmla="val 477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7" name="7-Point Star 216"/>
          <p:cNvSpPr/>
          <p:nvPr/>
        </p:nvSpPr>
        <p:spPr>
          <a:xfrm rot="5400000">
            <a:off x="4340441" y="4786802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7-Point Star 217"/>
          <p:cNvSpPr/>
          <p:nvPr/>
        </p:nvSpPr>
        <p:spPr>
          <a:xfrm rot="5400000">
            <a:off x="4019277" y="5071384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7-Point Star 218"/>
          <p:cNvSpPr/>
          <p:nvPr/>
        </p:nvSpPr>
        <p:spPr>
          <a:xfrm rot="5400000">
            <a:off x="3698113" y="5355966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7-Point Star 219"/>
          <p:cNvSpPr/>
          <p:nvPr/>
        </p:nvSpPr>
        <p:spPr>
          <a:xfrm rot="5400000">
            <a:off x="3376949" y="5640548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7-Point Star 220"/>
          <p:cNvSpPr/>
          <p:nvPr/>
        </p:nvSpPr>
        <p:spPr>
          <a:xfrm rot="5400000">
            <a:off x="3055785" y="5925130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Arc 221"/>
          <p:cNvSpPr/>
          <p:nvPr/>
        </p:nvSpPr>
        <p:spPr>
          <a:xfrm rot="5400000">
            <a:off x="5382090" y="5769260"/>
            <a:ext cx="540060" cy="540060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5742130" y="4943695"/>
            <a:ext cx="360040" cy="3600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4" name="Straight Connector 223"/>
          <p:cNvCxnSpPr/>
          <p:nvPr/>
        </p:nvCxnSpPr>
        <p:spPr>
          <a:xfrm>
            <a:off x="3193874" y="6309320"/>
            <a:ext cx="24942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Isosceles Triangle 224"/>
          <p:cNvSpPr/>
          <p:nvPr/>
        </p:nvSpPr>
        <p:spPr>
          <a:xfrm>
            <a:off x="5258947" y="6345324"/>
            <a:ext cx="375062" cy="323329"/>
          </a:xfrm>
          <a:prstGeom prst="triangle">
            <a:avLst/>
          </a:prstGeom>
          <a:solidFill>
            <a:srgbClr val="FFFF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Isosceles Triangle 225"/>
          <p:cNvSpPr/>
          <p:nvPr/>
        </p:nvSpPr>
        <p:spPr>
          <a:xfrm>
            <a:off x="3328144" y="6345324"/>
            <a:ext cx="375062" cy="323329"/>
          </a:xfrm>
          <a:prstGeom prst="triangle">
            <a:avLst/>
          </a:prstGeom>
          <a:solidFill>
            <a:srgbClr val="FFFFD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Isosceles Triangle 226"/>
          <p:cNvSpPr/>
          <p:nvPr/>
        </p:nvSpPr>
        <p:spPr>
          <a:xfrm>
            <a:off x="3649945" y="6345324"/>
            <a:ext cx="375062" cy="323329"/>
          </a:xfrm>
          <a:prstGeom prst="triangle">
            <a:avLst/>
          </a:prstGeom>
          <a:solidFill>
            <a:srgbClr val="FFFF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3971746" y="6345324"/>
            <a:ext cx="375062" cy="323329"/>
          </a:xfrm>
          <a:prstGeom prst="triangle">
            <a:avLst/>
          </a:prstGeom>
          <a:solidFill>
            <a:srgbClr val="FFFF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Isosceles Triangle 228"/>
          <p:cNvSpPr/>
          <p:nvPr/>
        </p:nvSpPr>
        <p:spPr>
          <a:xfrm>
            <a:off x="4293547" y="6345324"/>
            <a:ext cx="375062" cy="323329"/>
          </a:xfrm>
          <a:prstGeom prst="triangl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Isosceles Triangle 229"/>
          <p:cNvSpPr/>
          <p:nvPr/>
        </p:nvSpPr>
        <p:spPr>
          <a:xfrm>
            <a:off x="4615348" y="6345324"/>
            <a:ext cx="375062" cy="323329"/>
          </a:xfrm>
          <a:prstGeom prst="triangl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Isosceles Triangle 230"/>
          <p:cNvSpPr/>
          <p:nvPr/>
        </p:nvSpPr>
        <p:spPr>
          <a:xfrm>
            <a:off x="4937149" y="6345324"/>
            <a:ext cx="375062" cy="323329"/>
          </a:xfrm>
          <a:prstGeom prst="triangle">
            <a:avLst/>
          </a:prstGeom>
          <a:solidFill>
            <a:srgbClr val="FFFF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Isosceles Triangle 231"/>
          <p:cNvSpPr/>
          <p:nvPr/>
        </p:nvSpPr>
        <p:spPr>
          <a:xfrm>
            <a:off x="3006343" y="6345324"/>
            <a:ext cx="375062" cy="323329"/>
          </a:xfrm>
          <a:prstGeom prst="triangle">
            <a:avLst/>
          </a:prstGeom>
          <a:solidFill>
            <a:srgbClr val="FFFFD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3107330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3431207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3755084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4078961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4402838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4726715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/>
          <p:cNvSpPr/>
          <p:nvPr/>
        </p:nvSpPr>
        <p:spPr>
          <a:xfrm>
            <a:off x="5050592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/>
          <p:cNvSpPr/>
          <p:nvPr/>
        </p:nvSpPr>
        <p:spPr>
          <a:xfrm>
            <a:off x="5374469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TextBox 304"/>
          <p:cNvSpPr txBox="1"/>
          <p:nvPr/>
        </p:nvSpPr>
        <p:spPr>
          <a:xfrm>
            <a:off x="3038146" y="6381328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06" name="TextBox 305"/>
          <p:cNvSpPr txBox="1"/>
          <p:nvPr/>
        </p:nvSpPr>
        <p:spPr>
          <a:xfrm>
            <a:off x="3360137" y="6381328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07" name="TextBox 306"/>
          <p:cNvSpPr txBox="1"/>
          <p:nvPr/>
        </p:nvSpPr>
        <p:spPr>
          <a:xfrm>
            <a:off x="3682128" y="6381328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08" name="TextBox 307"/>
          <p:cNvSpPr txBox="1"/>
          <p:nvPr/>
        </p:nvSpPr>
        <p:spPr>
          <a:xfrm>
            <a:off x="4004119" y="6381328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09" name="TextBox 308"/>
          <p:cNvSpPr txBox="1"/>
          <p:nvPr/>
        </p:nvSpPr>
        <p:spPr>
          <a:xfrm>
            <a:off x="4326110" y="6381328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10" name="TextBox 309"/>
          <p:cNvSpPr txBox="1"/>
          <p:nvPr/>
        </p:nvSpPr>
        <p:spPr>
          <a:xfrm>
            <a:off x="4648101" y="6381328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11" name="TextBox 310"/>
          <p:cNvSpPr txBox="1"/>
          <p:nvPr/>
        </p:nvSpPr>
        <p:spPr>
          <a:xfrm>
            <a:off x="4970092" y="6381328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12" name="TextBox 311"/>
          <p:cNvSpPr txBox="1"/>
          <p:nvPr/>
        </p:nvSpPr>
        <p:spPr>
          <a:xfrm>
            <a:off x="5763366" y="4933521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13" name="Rectangle 312"/>
          <p:cNvSpPr/>
          <p:nvPr/>
        </p:nvSpPr>
        <p:spPr>
          <a:xfrm>
            <a:off x="3037816" y="6201308"/>
            <a:ext cx="2542296" cy="2182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6" name="Straight Arrow Connector 195"/>
          <p:cNvCxnSpPr>
            <a:stCxn id="197" idx="1"/>
          </p:cNvCxnSpPr>
          <p:nvPr/>
        </p:nvCxnSpPr>
        <p:spPr>
          <a:xfrm flipH="1">
            <a:off x="5652121" y="5520132"/>
            <a:ext cx="673388" cy="78918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TextBox 313"/>
          <p:cNvSpPr txBox="1"/>
          <p:nvPr/>
        </p:nvSpPr>
        <p:spPr>
          <a:xfrm>
            <a:off x="5292080" y="6372036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74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90600"/>
          </a:xfrm>
          <a:solidFill>
            <a:srgbClr val="CCCCFF">
              <a:alpha val="25098"/>
            </a:srgbClr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Retrieval</a:t>
            </a:r>
            <a:br>
              <a:rPr lang="en-US" sz="4000" dirty="0" smtClean="0"/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Associating object and context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154925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3508" y="1586686"/>
            <a:ext cx="2360004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Paul in context</a:t>
            </a:r>
          </a:p>
          <a:p>
            <a:r>
              <a:rPr lang="en-US" sz="1200" dirty="0" smtClean="0"/>
              <a:t>Observe Paul in his native habitat</a:t>
            </a:r>
            <a:endParaRPr lang="en-US" sz="1200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9" y="1983034"/>
            <a:ext cx="2360003" cy="177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9574" y="1124744"/>
            <a:ext cx="8742905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Autoassociation, </a:t>
            </a:r>
            <a:r>
              <a:rPr lang="en-US" sz="2000" b="1" dirty="0" smtClean="0"/>
              <a:t>READING OUT </a:t>
            </a:r>
            <a:r>
              <a:rPr lang="en-US" sz="2000" dirty="0" smtClean="0"/>
              <a:t>the synaptic weight matrix</a:t>
            </a:r>
            <a:endParaRPr lang="en-US" sz="12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40630" y="2230421"/>
            <a:ext cx="2196243" cy="106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8" name="Straight Connector 127"/>
          <p:cNvCxnSpPr/>
          <p:nvPr/>
        </p:nvCxnSpPr>
        <p:spPr>
          <a:xfrm flipH="1">
            <a:off x="3193874" y="17412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3193874" y="20286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>
            <a:off x="3193874" y="23160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3193874" y="26034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5445950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5121914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V="1">
            <a:off x="4797878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4473842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4165982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V="1">
            <a:off x="3841946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3517910" y="1741235"/>
            <a:ext cx="0" cy="4748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3193874" y="1741235"/>
            <a:ext cx="0" cy="4748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3193874" y="28908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3193874" y="31782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3193874" y="34656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3193874" y="3753036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2329778" y="408149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2329778" y="4368895"/>
            <a:ext cx="27921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2329778" y="4656295"/>
            <a:ext cx="2468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2329778" y="4943695"/>
            <a:ext cx="2144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2329778" y="5232965"/>
            <a:ext cx="1836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2329778" y="5518495"/>
            <a:ext cx="15121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>
            <a:off x="2329778" y="5805895"/>
            <a:ext cx="11881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2329778" y="6093296"/>
            <a:ext cx="8640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05"/>
          <p:cNvGrpSpPr/>
          <p:nvPr/>
        </p:nvGrpSpPr>
        <p:grpSpPr>
          <a:xfrm>
            <a:off x="3107330" y="1645975"/>
            <a:ext cx="2436778" cy="2197071"/>
            <a:chOff x="3107330" y="1645975"/>
            <a:chExt cx="2436778" cy="2197071"/>
          </a:xfrm>
        </p:grpSpPr>
        <p:grpSp>
          <p:nvGrpSpPr>
            <p:cNvPr id="5" name="Group 10294"/>
            <p:cNvGrpSpPr/>
            <p:nvPr/>
          </p:nvGrpSpPr>
          <p:grpSpPr>
            <a:xfrm>
              <a:off x="3107330" y="16459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95" name="Oval 294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295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Oval 296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Oval 297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298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299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Oval 301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159"/>
            <p:cNvGrpSpPr/>
            <p:nvPr/>
          </p:nvGrpSpPr>
          <p:grpSpPr>
            <a:xfrm>
              <a:off x="3107330" y="193412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87" name="Oval 286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288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91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168"/>
            <p:cNvGrpSpPr/>
            <p:nvPr/>
          </p:nvGrpSpPr>
          <p:grpSpPr>
            <a:xfrm>
              <a:off x="3107330" y="22222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79" name="Oval 278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Oval 281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Oval 282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177"/>
            <p:cNvGrpSpPr/>
            <p:nvPr/>
          </p:nvGrpSpPr>
          <p:grpSpPr>
            <a:xfrm>
              <a:off x="3107330" y="251042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71" name="Oval 270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Oval 274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275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186"/>
            <p:cNvGrpSpPr/>
            <p:nvPr/>
          </p:nvGrpSpPr>
          <p:grpSpPr>
            <a:xfrm>
              <a:off x="3107330" y="27985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63" name="Oval 262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95"/>
            <p:cNvGrpSpPr/>
            <p:nvPr/>
          </p:nvGrpSpPr>
          <p:grpSpPr>
            <a:xfrm>
              <a:off x="3107330" y="308672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55" name="Oval 254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261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204"/>
            <p:cNvGrpSpPr/>
            <p:nvPr/>
          </p:nvGrpSpPr>
          <p:grpSpPr>
            <a:xfrm>
              <a:off x="3107330" y="3663026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47" name="Oval 246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213"/>
            <p:cNvGrpSpPr/>
            <p:nvPr/>
          </p:nvGrpSpPr>
          <p:grpSpPr>
            <a:xfrm>
              <a:off x="3107330" y="33748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39" name="Oval 238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2" name="7-Point Star 121"/>
          <p:cNvSpPr/>
          <p:nvPr/>
        </p:nvSpPr>
        <p:spPr>
          <a:xfrm rot="5400000">
            <a:off x="5303934" y="3933056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7-Point Star 153"/>
          <p:cNvSpPr/>
          <p:nvPr/>
        </p:nvSpPr>
        <p:spPr>
          <a:xfrm rot="5400000">
            <a:off x="4982769" y="4217638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7-Point Star 154"/>
          <p:cNvSpPr/>
          <p:nvPr/>
        </p:nvSpPr>
        <p:spPr>
          <a:xfrm rot="5400000">
            <a:off x="4661605" y="4502220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1" name="Straight Connector 170"/>
          <p:cNvCxnSpPr/>
          <p:nvPr/>
        </p:nvCxnSpPr>
        <p:spPr>
          <a:xfrm>
            <a:off x="5922150" y="1735985"/>
            <a:ext cx="0" cy="432723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Oval 162"/>
          <p:cNvSpPr/>
          <p:nvPr/>
        </p:nvSpPr>
        <p:spPr>
          <a:xfrm>
            <a:off x="5832140" y="1628800"/>
            <a:ext cx="180020" cy="1800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5832140" y="1916950"/>
            <a:ext cx="180020" cy="1800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5832140" y="2205100"/>
            <a:ext cx="180020" cy="1800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5832140" y="2493250"/>
            <a:ext cx="180020" cy="1800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5832140" y="2781400"/>
            <a:ext cx="180020" cy="1800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5832140" y="3069550"/>
            <a:ext cx="180020" cy="1800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5832140" y="3645851"/>
            <a:ext cx="180020" cy="1800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5832140" y="3357700"/>
            <a:ext cx="180020" cy="1800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7632340" y="1513201"/>
            <a:ext cx="1476164" cy="2635879"/>
            <a:chOff x="7632340" y="1513201"/>
            <a:chExt cx="1476164" cy="2635879"/>
          </a:xfrm>
        </p:grpSpPr>
        <p:sp>
          <p:nvSpPr>
            <p:cNvPr id="202" name="TextBox 201"/>
            <p:cNvSpPr txBox="1"/>
            <p:nvPr/>
          </p:nvSpPr>
          <p:spPr>
            <a:xfrm>
              <a:off x="7632848" y="3318083"/>
              <a:ext cx="1475656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indent="396875"/>
              <a:endParaRPr lang="en-US" sz="800" dirty="0" smtClean="0"/>
            </a:p>
            <a:p>
              <a:pPr indent="396875"/>
              <a:r>
                <a:rPr lang="en-US" sz="800" dirty="0" smtClean="0"/>
                <a:t>Output Cell</a:t>
              </a:r>
            </a:p>
            <a:p>
              <a:pPr indent="396875"/>
              <a:endParaRPr lang="en-US" sz="800" dirty="0"/>
            </a:p>
            <a:p>
              <a:pPr indent="396875"/>
              <a:endParaRPr lang="en-US" sz="800" dirty="0" smtClean="0"/>
            </a:p>
            <a:p>
              <a:pPr indent="396875"/>
              <a:r>
                <a:rPr lang="en-US" sz="800" dirty="0" smtClean="0"/>
                <a:t>Inhibitory Cell</a:t>
              </a:r>
            </a:p>
            <a:p>
              <a:pPr indent="396875"/>
              <a:endParaRPr lang="en-US" sz="800" dirty="0" smtClean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632848" y="1745521"/>
              <a:ext cx="1475656" cy="132343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indent="233363"/>
              <a:r>
                <a:rPr lang="en-US" sz="800" dirty="0" smtClean="0"/>
                <a:t>Synapse absent</a:t>
              </a:r>
            </a:p>
            <a:p>
              <a:pPr indent="233363"/>
              <a:endParaRPr lang="en-US" sz="800" dirty="0" smtClean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Synapse Established</a:t>
              </a:r>
            </a:p>
            <a:p>
              <a:pPr indent="233363"/>
              <a:endParaRPr lang="en-US" sz="800" dirty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Detonator Synapses</a:t>
              </a:r>
            </a:p>
            <a:p>
              <a:pPr indent="233363"/>
              <a:endParaRPr lang="en-US" sz="800" dirty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Inhibitory Synapse</a:t>
              </a:r>
            </a:p>
          </p:txBody>
        </p:sp>
        <p:sp>
          <p:nvSpPr>
            <p:cNvPr id="151" name="Oval 150"/>
            <p:cNvSpPr/>
            <p:nvPr/>
          </p:nvSpPr>
          <p:spPr>
            <a:xfrm>
              <a:off x="7704348" y="1781525"/>
              <a:ext cx="180020" cy="1800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7704348" y="2141565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7-Point Star 152"/>
            <p:cNvSpPr/>
            <p:nvPr/>
          </p:nvSpPr>
          <p:spPr>
            <a:xfrm rot="5400000">
              <a:off x="7692273" y="2489530"/>
              <a:ext cx="228099" cy="228099"/>
            </a:xfrm>
            <a:prstGeom prst="star7">
              <a:avLst/>
            </a:prstGeom>
            <a:solidFill>
              <a:srgbClr val="FDFCF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Isosceles Triangle 179"/>
            <p:cNvSpPr/>
            <p:nvPr/>
          </p:nvSpPr>
          <p:spPr>
            <a:xfrm>
              <a:off x="7666334" y="3311930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7722349" y="2916241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7686346" y="3697577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7632948" y="1513201"/>
              <a:ext cx="1475555" cy="237819"/>
            </a:xfrm>
            <a:prstGeom prst="rect">
              <a:avLst/>
            </a:prstGeom>
            <a:solidFill>
              <a:schemeClr val="accent6">
                <a:alpha val="25098"/>
              </a:schemeClr>
            </a:solidFill>
            <a:ln>
              <a:solidFill>
                <a:srgbClr val="7030A0"/>
              </a:solidFill>
            </a:ln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b="1" dirty="0" smtClean="0"/>
                <a:t>Synapses</a:t>
              </a:r>
              <a:endParaRPr lang="en-US" sz="1000" b="1" dirty="0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7632340" y="3083169"/>
              <a:ext cx="1475555" cy="237819"/>
            </a:xfrm>
            <a:prstGeom prst="rect">
              <a:avLst/>
            </a:prstGeom>
            <a:solidFill>
              <a:schemeClr val="accent6">
                <a:alpha val="25098"/>
              </a:schemeClr>
            </a:solidFill>
            <a:ln>
              <a:solidFill>
                <a:srgbClr val="7030A0"/>
              </a:solidFill>
            </a:ln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b="1" dirty="0" smtClean="0"/>
                <a:t>Neurons</a:t>
              </a:r>
              <a:endParaRPr lang="en-US" sz="1000" b="1" dirty="0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5796136" y="1628800"/>
            <a:ext cx="1044116" cy="2426786"/>
            <a:chOff x="5796136" y="1628800"/>
            <a:chExt cx="1044116" cy="2426786"/>
          </a:xfrm>
        </p:grpSpPr>
        <p:sp>
          <p:nvSpPr>
            <p:cNvPr id="181" name="Rectangle 180"/>
            <p:cNvSpPr/>
            <p:nvPr/>
          </p:nvSpPr>
          <p:spPr>
            <a:xfrm>
              <a:off x="6516216" y="1628800"/>
              <a:ext cx="288032" cy="223224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2" name="Straight Arrow Connector 181"/>
            <p:cNvCxnSpPr/>
            <p:nvPr/>
          </p:nvCxnSpPr>
          <p:spPr>
            <a:xfrm flipH="1">
              <a:off x="5796136" y="4041068"/>
              <a:ext cx="1044116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extBox 182"/>
            <p:cNvSpPr txBox="1"/>
            <p:nvPr/>
          </p:nvSpPr>
          <p:spPr>
            <a:xfrm>
              <a:off x="5904148" y="3717032"/>
              <a:ext cx="68436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sz="1600" b="1" dirty="0" smtClean="0">
                  <a:solidFill>
                    <a:srgbClr val="FF0000"/>
                  </a:solidFill>
                </a:rPr>
                <a:t>Input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98" name="Straight Arrow Connector 197"/>
          <p:cNvCxnSpPr/>
          <p:nvPr/>
        </p:nvCxnSpPr>
        <p:spPr>
          <a:xfrm>
            <a:off x="1331640" y="6237312"/>
            <a:ext cx="936104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/>
          <p:cNvSpPr txBox="1"/>
          <p:nvPr/>
        </p:nvSpPr>
        <p:spPr>
          <a:xfrm>
            <a:off x="1331640" y="5625244"/>
            <a:ext cx="68436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600" b="1" dirty="0" smtClean="0">
                <a:solidFill>
                  <a:srgbClr val="FF0000"/>
                </a:solidFill>
              </a:rPr>
              <a:t>Input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00" name="&quot;No&quot; Symbol 199"/>
          <p:cNvSpPr/>
          <p:nvPr/>
        </p:nvSpPr>
        <p:spPr>
          <a:xfrm>
            <a:off x="1253705" y="5367289"/>
            <a:ext cx="798015" cy="798015"/>
          </a:xfrm>
          <a:prstGeom prst="noSmoking">
            <a:avLst>
              <a:gd name="adj" fmla="val 477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7" name="7-Point Star 216"/>
          <p:cNvSpPr/>
          <p:nvPr/>
        </p:nvSpPr>
        <p:spPr>
          <a:xfrm rot="5400000">
            <a:off x="4340441" y="4786802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7-Point Star 217"/>
          <p:cNvSpPr/>
          <p:nvPr/>
        </p:nvSpPr>
        <p:spPr>
          <a:xfrm rot="5400000">
            <a:off x="4019277" y="5071384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7-Point Star 218"/>
          <p:cNvSpPr/>
          <p:nvPr/>
        </p:nvSpPr>
        <p:spPr>
          <a:xfrm rot="5400000">
            <a:off x="3698113" y="5355966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7-Point Star 219"/>
          <p:cNvSpPr/>
          <p:nvPr/>
        </p:nvSpPr>
        <p:spPr>
          <a:xfrm rot="5400000">
            <a:off x="3376949" y="5640548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7-Point Star 220"/>
          <p:cNvSpPr/>
          <p:nvPr/>
        </p:nvSpPr>
        <p:spPr>
          <a:xfrm rot="5400000">
            <a:off x="3055785" y="5925130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Arc 221"/>
          <p:cNvSpPr/>
          <p:nvPr/>
        </p:nvSpPr>
        <p:spPr>
          <a:xfrm rot="5400000">
            <a:off x="5382090" y="5769260"/>
            <a:ext cx="540060" cy="540060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5742130" y="4943695"/>
            <a:ext cx="360040" cy="3600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4" name="Straight Connector 223"/>
          <p:cNvCxnSpPr/>
          <p:nvPr/>
        </p:nvCxnSpPr>
        <p:spPr>
          <a:xfrm>
            <a:off x="3193874" y="6309320"/>
            <a:ext cx="24942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Isosceles Triangle 224"/>
          <p:cNvSpPr/>
          <p:nvPr/>
        </p:nvSpPr>
        <p:spPr>
          <a:xfrm>
            <a:off x="5258947" y="6345324"/>
            <a:ext cx="375062" cy="323329"/>
          </a:xfrm>
          <a:prstGeom prst="triangle">
            <a:avLst/>
          </a:prstGeom>
          <a:solidFill>
            <a:srgbClr val="FFFF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Isosceles Triangle 225"/>
          <p:cNvSpPr/>
          <p:nvPr/>
        </p:nvSpPr>
        <p:spPr>
          <a:xfrm>
            <a:off x="3328144" y="6345324"/>
            <a:ext cx="375062" cy="323329"/>
          </a:xfrm>
          <a:prstGeom prst="triangle">
            <a:avLst/>
          </a:prstGeom>
          <a:solidFill>
            <a:srgbClr val="FFFFD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Isosceles Triangle 226"/>
          <p:cNvSpPr/>
          <p:nvPr/>
        </p:nvSpPr>
        <p:spPr>
          <a:xfrm>
            <a:off x="3649945" y="6345324"/>
            <a:ext cx="375062" cy="323329"/>
          </a:xfrm>
          <a:prstGeom prst="triangle">
            <a:avLst/>
          </a:prstGeom>
          <a:solidFill>
            <a:srgbClr val="FFFF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3971746" y="6345324"/>
            <a:ext cx="375062" cy="323329"/>
          </a:xfrm>
          <a:prstGeom prst="triangle">
            <a:avLst/>
          </a:prstGeom>
          <a:solidFill>
            <a:srgbClr val="FFFF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Isosceles Triangle 228"/>
          <p:cNvSpPr/>
          <p:nvPr/>
        </p:nvSpPr>
        <p:spPr>
          <a:xfrm>
            <a:off x="4293547" y="6345324"/>
            <a:ext cx="375062" cy="323329"/>
          </a:xfrm>
          <a:prstGeom prst="triangl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Isosceles Triangle 229"/>
          <p:cNvSpPr/>
          <p:nvPr/>
        </p:nvSpPr>
        <p:spPr>
          <a:xfrm>
            <a:off x="4615348" y="6345324"/>
            <a:ext cx="375062" cy="323329"/>
          </a:xfrm>
          <a:prstGeom prst="triangl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Isosceles Triangle 230"/>
          <p:cNvSpPr/>
          <p:nvPr/>
        </p:nvSpPr>
        <p:spPr>
          <a:xfrm>
            <a:off x="4937149" y="6345324"/>
            <a:ext cx="375062" cy="323329"/>
          </a:xfrm>
          <a:prstGeom prst="triangle">
            <a:avLst/>
          </a:prstGeom>
          <a:solidFill>
            <a:srgbClr val="FFFF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Isosceles Triangle 231"/>
          <p:cNvSpPr/>
          <p:nvPr/>
        </p:nvSpPr>
        <p:spPr>
          <a:xfrm>
            <a:off x="3006343" y="6345324"/>
            <a:ext cx="375062" cy="323329"/>
          </a:xfrm>
          <a:prstGeom prst="triangle">
            <a:avLst/>
          </a:prstGeom>
          <a:solidFill>
            <a:srgbClr val="FFFFD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3107330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3431207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3755084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4078961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4402838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4726715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/>
          <p:cNvSpPr/>
          <p:nvPr/>
        </p:nvSpPr>
        <p:spPr>
          <a:xfrm>
            <a:off x="5050592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/>
          <p:cNvSpPr/>
          <p:nvPr/>
        </p:nvSpPr>
        <p:spPr>
          <a:xfrm>
            <a:off x="5374469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TextBox 304"/>
          <p:cNvSpPr txBox="1"/>
          <p:nvPr/>
        </p:nvSpPr>
        <p:spPr>
          <a:xfrm>
            <a:off x="3038146" y="6381328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06" name="TextBox 305"/>
          <p:cNvSpPr txBox="1"/>
          <p:nvPr/>
        </p:nvSpPr>
        <p:spPr>
          <a:xfrm>
            <a:off x="3360137" y="6381328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07" name="TextBox 306"/>
          <p:cNvSpPr txBox="1"/>
          <p:nvPr/>
        </p:nvSpPr>
        <p:spPr>
          <a:xfrm>
            <a:off x="3682128" y="6381328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08" name="TextBox 307"/>
          <p:cNvSpPr txBox="1"/>
          <p:nvPr/>
        </p:nvSpPr>
        <p:spPr>
          <a:xfrm>
            <a:off x="4004119" y="6381328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09" name="TextBox 308"/>
          <p:cNvSpPr txBox="1"/>
          <p:nvPr/>
        </p:nvSpPr>
        <p:spPr>
          <a:xfrm>
            <a:off x="4326110" y="6381328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10" name="TextBox 309"/>
          <p:cNvSpPr txBox="1"/>
          <p:nvPr/>
        </p:nvSpPr>
        <p:spPr>
          <a:xfrm>
            <a:off x="4648101" y="6381328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11" name="TextBox 310"/>
          <p:cNvSpPr txBox="1"/>
          <p:nvPr/>
        </p:nvSpPr>
        <p:spPr>
          <a:xfrm>
            <a:off x="4970092" y="6381328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12" name="TextBox 311"/>
          <p:cNvSpPr txBox="1"/>
          <p:nvPr/>
        </p:nvSpPr>
        <p:spPr>
          <a:xfrm>
            <a:off x="5763366" y="4933521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14" name="TextBox 313"/>
          <p:cNvSpPr txBox="1"/>
          <p:nvPr/>
        </p:nvSpPr>
        <p:spPr>
          <a:xfrm>
            <a:off x="5292080" y="6372036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15" name="TextBox 314"/>
          <p:cNvSpPr txBox="1"/>
          <p:nvPr/>
        </p:nvSpPr>
        <p:spPr>
          <a:xfrm>
            <a:off x="6063412" y="6303365"/>
            <a:ext cx="88566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600" b="1" dirty="0" smtClean="0">
                <a:solidFill>
                  <a:srgbClr val="FF0000"/>
                </a:solidFill>
              </a:rPr>
              <a:t>Output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316" name="Straight Arrow Connector 315"/>
          <p:cNvCxnSpPr/>
          <p:nvPr/>
        </p:nvCxnSpPr>
        <p:spPr>
          <a:xfrm>
            <a:off x="6063412" y="6635178"/>
            <a:ext cx="885666" cy="6741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TextBox 316"/>
          <p:cNvSpPr txBox="1"/>
          <p:nvPr/>
        </p:nvSpPr>
        <p:spPr>
          <a:xfrm>
            <a:off x="7092280" y="6048000"/>
            <a:ext cx="1184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2 2 3 3 0 0 3 3 </a:t>
            </a:r>
            <a:endParaRPr lang="en-US" sz="1200" dirty="0"/>
          </a:p>
        </p:txBody>
      </p:sp>
      <p:sp>
        <p:nvSpPr>
          <p:cNvPr id="318" name="TextBox 317"/>
          <p:cNvSpPr txBox="1"/>
          <p:nvPr/>
        </p:nvSpPr>
        <p:spPr>
          <a:xfrm>
            <a:off x="7499317" y="6300028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3" name="TextBox 332"/>
          <p:cNvSpPr txBox="1"/>
          <p:nvPr/>
        </p:nvSpPr>
        <p:spPr>
          <a:xfrm>
            <a:off x="5904148" y="6042774"/>
            <a:ext cx="1279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Division with decimal truncation (rounding)</a:t>
            </a:r>
            <a:endParaRPr lang="en-US" sz="800" dirty="0"/>
          </a:p>
        </p:txBody>
      </p:sp>
      <p:cxnSp>
        <p:nvCxnSpPr>
          <p:cNvPr id="334" name="Straight Arrow Connector 333"/>
          <p:cNvCxnSpPr/>
          <p:nvPr/>
        </p:nvCxnSpPr>
        <p:spPr>
          <a:xfrm>
            <a:off x="7132268" y="6344924"/>
            <a:ext cx="107290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TextBox 334"/>
          <p:cNvSpPr txBox="1"/>
          <p:nvPr/>
        </p:nvSpPr>
        <p:spPr>
          <a:xfrm>
            <a:off x="8172400" y="6201308"/>
            <a:ext cx="1184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001</a:t>
            </a:r>
            <a:r>
              <a:rPr lang="en-US" sz="1200" b="1" dirty="0" smtClean="0">
                <a:solidFill>
                  <a:srgbClr val="FF0000"/>
                </a:solidFill>
              </a:rPr>
              <a:t>10011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36" name="TextBox 335"/>
          <p:cNvSpPr txBox="1"/>
          <p:nvPr/>
        </p:nvSpPr>
        <p:spPr>
          <a:xfrm>
            <a:off x="8414269" y="5805895"/>
            <a:ext cx="61529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600" b="1" dirty="0" smtClean="0">
                <a:solidFill>
                  <a:srgbClr val="FF0000"/>
                </a:solidFill>
              </a:rPr>
              <a:t>WTF!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76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90600"/>
          </a:xfrm>
          <a:solidFill>
            <a:srgbClr val="CCCCFF">
              <a:alpha val="25098"/>
            </a:srgbClr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Retrieval</a:t>
            </a:r>
            <a:br>
              <a:rPr lang="en-US" sz="4000" dirty="0" smtClean="0"/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Associating object and context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393145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90600"/>
          </a:xfrm>
          <a:solidFill>
            <a:srgbClr val="CCCCFF">
              <a:alpha val="25098"/>
            </a:srgbClr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Associative Memory</a:t>
            </a:r>
            <a:br>
              <a:rPr lang="en-US" sz="4000" dirty="0" smtClean="0"/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As applied to “pattern completion”</a:t>
            </a:r>
            <a:endParaRPr lang="en-US" sz="2000" dirty="0"/>
          </a:p>
        </p:txBody>
      </p:sp>
      <p:sp>
        <p:nvSpPr>
          <p:cNvPr id="108" name="TextBox 107"/>
          <p:cNvSpPr txBox="1"/>
          <p:nvPr/>
        </p:nvSpPr>
        <p:spPr>
          <a:xfrm>
            <a:off x="94877" y="1160748"/>
            <a:ext cx="8941619" cy="508023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Mathematical models of associative memory:</a:t>
            </a:r>
          </a:p>
          <a:p>
            <a:r>
              <a:rPr lang="en-US" sz="1700" dirty="0" smtClean="0"/>
              <a:t>modifying synaptic weights</a:t>
            </a:r>
            <a:endParaRPr lang="en-US" sz="17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2744924"/>
            <a:ext cx="41404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first neural network model to formalized a mechanism for Hebbian plasticity in the storage of associations in synaptic weights</a:t>
            </a:r>
            <a:endParaRPr lang="en-US" sz="1400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082904"/>
            <a:ext cx="3528392" cy="6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17032"/>
            <a:ext cx="370045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564" y="2024844"/>
            <a:ext cx="3213357" cy="79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8028384" y="2575937"/>
            <a:ext cx="612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1987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68044" y="2744924"/>
            <a:ext cx="35643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Neural network model of associative memory which describes synaptic weights in terms of a correlation matrix</a:t>
            </a:r>
            <a:endParaRPr lang="en-US" sz="1400" dirty="0"/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06108" y="4300198"/>
            <a:ext cx="542926" cy="53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935596" y="5337212"/>
            <a:ext cx="828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</a:rPr>
              <a:t>“CHRASH”</a:t>
            </a:r>
            <a:endParaRPr lang="en-US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 rot="3387109">
            <a:off x="1557612" y="4724150"/>
            <a:ext cx="322543" cy="283409"/>
          </a:xfrm>
          <a:custGeom>
            <a:avLst/>
            <a:gdLst>
              <a:gd name="connsiteX0" fmla="*/ 0 w 1889185"/>
              <a:gd name="connsiteY0" fmla="*/ 414067 h 414067"/>
              <a:gd name="connsiteX1" fmla="*/ 1345720 w 1889185"/>
              <a:gd name="connsiteY1" fmla="*/ 301924 h 414067"/>
              <a:gd name="connsiteX2" fmla="*/ 1889185 w 1889185"/>
              <a:gd name="connsiteY2" fmla="*/ 0 h 41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9185" h="414067">
                <a:moveTo>
                  <a:pt x="0" y="414067"/>
                </a:moveTo>
                <a:cubicBezTo>
                  <a:pt x="515428" y="392501"/>
                  <a:pt x="1030856" y="370935"/>
                  <a:pt x="1345720" y="301924"/>
                </a:cubicBezTo>
                <a:cubicBezTo>
                  <a:pt x="1660584" y="232913"/>
                  <a:pt x="1774884" y="116456"/>
                  <a:pt x="1889185" y="0"/>
                </a:cubicBezTo>
              </a:path>
            </a:pathLst>
          </a:cu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4639941">
            <a:off x="1305585" y="5048186"/>
            <a:ext cx="322543" cy="283409"/>
          </a:xfrm>
          <a:custGeom>
            <a:avLst/>
            <a:gdLst>
              <a:gd name="connsiteX0" fmla="*/ 0 w 1889185"/>
              <a:gd name="connsiteY0" fmla="*/ 414067 h 414067"/>
              <a:gd name="connsiteX1" fmla="*/ 1345720 w 1889185"/>
              <a:gd name="connsiteY1" fmla="*/ 301924 h 414067"/>
              <a:gd name="connsiteX2" fmla="*/ 1889185 w 1889185"/>
              <a:gd name="connsiteY2" fmla="*/ 0 h 41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9185" h="414067">
                <a:moveTo>
                  <a:pt x="0" y="414067"/>
                </a:moveTo>
                <a:cubicBezTo>
                  <a:pt x="515428" y="392501"/>
                  <a:pt x="1030856" y="370935"/>
                  <a:pt x="1345720" y="301924"/>
                </a:cubicBezTo>
                <a:cubicBezTo>
                  <a:pt x="1660584" y="232913"/>
                  <a:pt x="1774884" y="116456"/>
                  <a:pt x="1889185" y="0"/>
                </a:cubicBezTo>
              </a:path>
            </a:pathLst>
          </a:cu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228184" y="339299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err="1" smtClean="0">
                <a:solidFill>
                  <a:schemeClr val="accent1">
                    <a:lumMod val="75000"/>
                  </a:schemeClr>
                </a:solidFill>
              </a:rPr>
              <a:t>Heteroassociative</a:t>
            </a:r>
            <a:endParaRPr lang="en-US" sz="12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16200000">
            <a:off x="4857129" y="3971963"/>
            <a:ext cx="828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</a:rPr>
              <a:t>“CHRASH”</a:t>
            </a:r>
            <a:endParaRPr lang="en-US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37486" y="4293096"/>
            <a:ext cx="542926" cy="53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6300192" y="5085184"/>
            <a:ext cx="1404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err="1" smtClean="0">
                <a:solidFill>
                  <a:schemeClr val="accent1">
                    <a:lumMod val="75000"/>
                  </a:schemeClr>
                </a:solidFill>
              </a:rPr>
              <a:t>Autoassociative</a:t>
            </a:r>
            <a:endParaRPr lang="en-US" sz="12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1162" y="5913661"/>
            <a:ext cx="542926" cy="53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72100" y="3760896"/>
            <a:ext cx="2196244" cy="131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7067" y="5333814"/>
            <a:ext cx="1905233" cy="152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/>
          <p:nvPr/>
        </p:nvSpPr>
        <p:spPr>
          <a:xfrm>
            <a:off x="7236296" y="5373216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Will allow for pattern completion of broken glass image from degraded inputs</a:t>
            </a:r>
            <a:endParaRPr lang="en-US" sz="1000" dirty="0"/>
          </a:p>
        </p:txBody>
      </p:sp>
      <p:pic>
        <p:nvPicPr>
          <p:cNvPr id="6657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16316" y="6057292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57566" y="6057292"/>
            <a:ext cx="542926" cy="53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" name="Straight Arrow Connector 46"/>
          <p:cNvCxnSpPr/>
          <p:nvPr/>
        </p:nvCxnSpPr>
        <p:spPr>
          <a:xfrm>
            <a:off x="7992380" y="6345324"/>
            <a:ext cx="432556" cy="0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040052" y="4988205"/>
            <a:ext cx="1116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En</a:t>
            </a:r>
            <a:r>
              <a:rPr lang="en-US" sz="1200" b="1" u="sng" dirty="0" err="1" smtClean="0"/>
              <a:t>code</a:t>
            </a:r>
            <a:r>
              <a:rPr lang="en-US" sz="1200" dirty="0" err="1" smtClean="0"/>
              <a:t>ing</a:t>
            </a:r>
            <a:endParaRPr lang="en-US" sz="1200" dirty="0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5652120" y="4545124"/>
            <a:ext cx="0" cy="396044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652120" y="5373216"/>
            <a:ext cx="0" cy="396044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31540" y="1736812"/>
            <a:ext cx="3852428" cy="345210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err="1" smtClean="0"/>
              <a:t>Hebb</a:t>
            </a:r>
            <a:r>
              <a:rPr lang="en-US" sz="1600" dirty="0" smtClean="0"/>
              <a:t>-Marr Model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4788024" y="1736812"/>
            <a:ext cx="3852428" cy="345210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Mc</a:t>
            </a:r>
            <a:r>
              <a:rPr lang="pt-BR" sz="1600" dirty="0" smtClean="0"/>
              <a:t>Naughton-Morris model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21730180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888" y="656692"/>
            <a:ext cx="2367608" cy="353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84113465"/>
              </p:ext>
            </p:extLst>
          </p:nvPr>
        </p:nvGraphicFramePr>
        <p:xfrm>
          <a:off x="6549506" y="4509120"/>
          <a:ext cx="2171610" cy="1883263"/>
        </p:xfrm>
        <a:graphic>
          <a:graphicData uri="http://schemas.openxmlformats.org/presentationml/2006/ole">
            <p:oleObj spid="_x0000_s12301" name="Worksheet" r:id="rId5" imgW="2295590" imgH="1990710" progId="Excel.Sheet.12">
              <p:embed/>
            </p:oleObj>
          </a:graphicData>
        </a:graphic>
      </p:graphicFrame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28956" y="3780601"/>
            <a:ext cx="2367608" cy="353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144235" y="6345324"/>
            <a:ext cx="287469" cy="2520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858133" y="1713602"/>
            <a:ext cx="208823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000" b="1" dirty="0" smtClean="0"/>
              <a:t>Taking the inner Product</a:t>
            </a:r>
            <a:endParaRPr lang="en-US" sz="1000" b="1" dirty="0"/>
          </a:p>
        </p:txBody>
      </p:sp>
      <p:sp>
        <p:nvSpPr>
          <p:cNvPr id="46" name="Rectangle 45"/>
          <p:cNvSpPr/>
          <p:nvPr/>
        </p:nvSpPr>
        <p:spPr>
          <a:xfrm>
            <a:off x="4144235" y="6066767"/>
            <a:ext cx="287469" cy="2520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144234" y="5788210"/>
            <a:ext cx="287469" cy="2520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143508" y="1586686"/>
            <a:ext cx="2360004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Paul in context</a:t>
            </a:r>
          </a:p>
          <a:p>
            <a:r>
              <a:rPr lang="en-US" sz="1200" dirty="0" smtClean="0"/>
              <a:t>Observe Paul in his native habitat</a:t>
            </a:r>
            <a:endParaRPr lang="en-US" sz="1200" dirty="0"/>
          </a:p>
        </p:txBody>
      </p: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9" y="1983034"/>
            <a:ext cx="2360003" cy="177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149575" y="1124744"/>
            <a:ext cx="6131494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Autoassociation, READING OUT the </a:t>
            </a:r>
            <a:r>
              <a:rPr lang="en-US" sz="2000" dirty="0"/>
              <a:t>correlation </a:t>
            </a:r>
            <a:r>
              <a:rPr lang="en-US" sz="2000" dirty="0" smtClean="0"/>
              <a:t>matrix</a:t>
            </a:r>
            <a:endParaRPr lang="en-US" sz="1200" strike="sngStrike" dirty="0"/>
          </a:p>
        </p:txBody>
      </p:sp>
      <p:sp>
        <p:nvSpPr>
          <p:cNvPr id="33" name="TextBox 32"/>
          <p:cNvSpPr txBox="1"/>
          <p:nvPr/>
        </p:nvSpPr>
        <p:spPr>
          <a:xfrm>
            <a:off x="4103948" y="1836713"/>
            <a:ext cx="219624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600" b="1" dirty="0" smtClean="0">
                <a:solidFill>
                  <a:srgbClr val="FF0000"/>
                </a:solidFill>
              </a:rPr>
              <a:t>Correlation Matrix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44235" y="5509653"/>
            <a:ext cx="287469" cy="25202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144235" y="5231096"/>
            <a:ext cx="287469" cy="25202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144235" y="4952539"/>
            <a:ext cx="287469" cy="25202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144234" y="4673982"/>
            <a:ext cx="287469" cy="25202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144235" y="4395425"/>
            <a:ext cx="287469" cy="252028"/>
          </a:xfrm>
          <a:prstGeom prst="rect">
            <a:avLst/>
          </a:prstGeom>
          <a:noFill/>
          <a:ln>
            <a:solidFill>
              <a:srgbClr val="BC1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8" name="Group 137"/>
          <p:cNvGrpSpPr/>
          <p:nvPr/>
        </p:nvGrpSpPr>
        <p:grpSpPr>
          <a:xfrm rot="5400000">
            <a:off x="5108590" y="1520138"/>
            <a:ext cx="217280" cy="2165923"/>
            <a:chOff x="1036041" y="4169460"/>
            <a:chExt cx="287470" cy="2201927"/>
          </a:xfrm>
        </p:grpSpPr>
        <p:sp>
          <p:nvSpPr>
            <p:cNvPr id="139" name="Rectangle 138"/>
            <p:cNvSpPr/>
            <p:nvPr/>
          </p:nvSpPr>
          <p:spPr>
            <a:xfrm>
              <a:off x="1036042" y="6119359"/>
              <a:ext cx="287469" cy="252028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1036042" y="5840802"/>
              <a:ext cx="287469" cy="25202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1036041" y="5562245"/>
              <a:ext cx="287469" cy="25202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1036042" y="5283688"/>
              <a:ext cx="287469" cy="252028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1036042" y="5005131"/>
              <a:ext cx="287469" cy="252028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1036042" y="4726574"/>
              <a:ext cx="287469" cy="252028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1036041" y="4448017"/>
              <a:ext cx="287469" cy="252028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1036042" y="4169460"/>
              <a:ext cx="287469" cy="252028"/>
            </a:xfrm>
            <a:prstGeom prst="rect">
              <a:avLst/>
            </a:prstGeom>
            <a:noFill/>
            <a:ln>
              <a:solidFill>
                <a:srgbClr val="BC1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Group 146"/>
          <p:cNvGrpSpPr/>
          <p:nvPr/>
        </p:nvGrpSpPr>
        <p:grpSpPr>
          <a:xfrm rot="5400000">
            <a:off x="5108590" y="1771696"/>
            <a:ext cx="217280" cy="2165923"/>
            <a:chOff x="1036041" y="4169460"/>
            <a:chExt cx="287470" cy="2201927"/>
          </a:xfrm>
        </p:grpSpPr>
        <p:sp>
          <p:nvSpPr>
            <p:cNvPr id="148" name="Rectangle 147"/>
            <p:cNvSpPr/>
            <p:nvPr/>
          </p:nvSpPr>
          <p:spPr>
            <a:xfrm>
              <a:off x="1036042" y="6119359"/>
              <a:ext cx="287469" cy="252028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1036042" y="5840802"/>
              <a:ext cx="287469" cy="25202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1036041" y="5562245"/>
              <a:ext cx="287469" cy="25202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1036042" y="5283688"/>
              <a:ext cx="287469" cy="252028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1036042" y="5005131"/>
              <a:ext cx="287469" cy="252028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1036042" y="4726574"/>
              <a:ext cx="287469" cy="252028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1036041" y="4448017"/>
              <a:ext cx="287469" cy="252028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1036042" y="4169460"/>
              <a:ext cx="287469" cy="252028"/>
            </a:xfrm>
            <a:prstGeom prst="rect">
              <a:avLst/>
            </a:prstGeom>
            <a:noFill/>
            <a:ln>
              <a:solidFill>
                <a:srgbClr val="BC1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/>
          <p:nvPr/>
        </p:nvGrpSpPr>
        <p:grpSpPr>
          <a:xfrm rot="5400000">
            <a:off x="5108590" y="2023254"/>
            <a:ext cx="217280" cy="2165923"/>
            <a:chOff x="1036041" y="4169460"/>
            <a:chExt cx="287470" cy="2201927"/>
          </a:xfrm>
        </p:grpSpPr>
        <p:sp>
          <p:nvSpPr>
            <p:cNvPr id="157" name="Rectangle 156"/>
            <p:cNvSpPr/>
            <p:nvPr/>
          </p:nvSpPr>
          <p:spPr>
            <a:xfrm>
              <a:off x="1036042" y="6119359"/>
              <a:ext cx="287469" cy="252028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1036042" y="5840802"/>
              <a:ext cx="287469" cy="25202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1036041" y="5562245"/>
              <a:ext cx="287469" cy="25202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1036042" y="5283688"/>
              <a:ext cx="287469" cy="252028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036042" y="5005131"/>
              <a:ext cx="287469" cy="252028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036042" y="4726574"/>
              <a:ext cx="287469" cy="252028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036041" y="4448017"/>
              <a:ext cx="287469" cy="252028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036042" y="4169460"/>
              <a:ext cx="287469" cy="252028"/>
            </a:xfrm>
            <a:prstGeom prst="rect">
              <a:avLst/>
            </a:prstGeom>
            <a:noFill/>
            <a:ln>
              <a:solidFill>
                <a:srgbClr val="BC1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Group 164"/>
          <p:cNvGrpSpPr/>
          <p:nvPr/>
        </p:nvGrpSpPr>
        <p:grpSpPr>
          <a:xfrm rot="5400000">
            <a:off x="5108590" y="2274812"/>
            <a:ext cx="217280" cy="2165923"/>
            <a:chOff x="1036041" y="4169460"/>
            <a:chExt cx="287470" cy="2201927"/>
          </a:xfrm>
        </p:grpSpPr>
        <p:sp>
          <p:nvSpPr>
            <p:cNvPr id="166" name="Rectangle 165"/>
            <p:cNvSpPr/>
            <p:nvPr/>
          </p:nvSpPr>
          <p:spPr>
            <a:xfrm>
              <a:off x="1036042" y="6119359"/>
              <a:ext cx="287469" cy="252028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036042" y="5840802"/>
              <a:ext cx="287469" cy="25202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036041" y="5562245"/>
              <a:ext cx="287469" cy="25202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036042" y="5283688"/>
              <a:ext cx="287469" cy="252028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1036042" y="5005131"/>
              <a:ext cx="287469" cy="252028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1036042" y="4726574"/>
              <a:ext cx="287469" cy="252028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1036041" y="4448017"/>
              <a:ext cx="287469" cy="252028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1036042" y="4169460"/>
              <a:ext cx="287469" cy="252028"/>
            </a:xfrm>
            <a:prstGeom prst="rect">
              <a:avLst/>
            </a:prstGeom>
            <a:noFill/>
            <a:ln>
              <a:solidFill>
                <a:srgbClr val="BC1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Group 173"/>
          <p:cNvGrpSpPr/>
          <p:nvPr/>
        </p:nvGrpSpPr>
        <p:grpSpPr>
          <a:xfrm rot="5400000">
            <a:off x="5108590" y="2526370"/>
            <a:ext cx="217280" cy="2165923"/>
            <a:chOff x="1036041" y="4169460"/>
            <a:chExt cx="287470" cy="2201927"/>
          </a:xfrm>
        </p:grpSpPr>
        <p:sp>
          <p:nvSpPr>
            <p:cNvPr id="175" name="Rectangle 174"/>
            <p:cNvSpPr/>
            <p:nvPr/>
          </p:nvSpPr>
          <p:spPr>
            <a:xfrm>
              <a:off x="1036042" y="6119359"/>
              <a:ext cx="287469" cy="252028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1036042" y="5840802"/>
              <a:ext cx="287469" cy="25202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1036041" y="5562245"/>
              <a:ext cx="287469" cy="25202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1036042" y="5283688"/>
              <a:ext cx="287469" cy="252028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1036042" y="5005131"/>
              <a:ext cx="287469" cy="252028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1036042" y="4726574"/>
              <a:ext cx="287469" cy="252028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1036041" y="4448017"/>
              <a:ext cx="287469" cy="252028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1036042" y="4169460"/>
              <a:ext cx="287469" cy="252028"/>
            </a:xfrm>
            <a:prstGeom prst="rect">
              <a:avLst/>
            </a:prstGeom>
            <a:noFill/>
            <a:ln>
              <a:solidFill>
                <a:srgbClr val="BC1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Group 182"/>
          <p:cNvGrpSpPr/>
          <p:nvPr/>
        </p:nvGrpSpPr>
        <p:grpSpPr>
          <a:xfrm rot="5400000">
            <a:off x="5108590" y="2777928"/>
            <a:ext cx="217280" cy="2165923"/>
            <a:chOff x="1036041" y="4169460"/>
            <a:chExt cx="287470" cy="2201927"/>
          </a:xfrm>
        </p:grpSpPr>
        <p:sp>
          <p:nvSpPr>
            <p:cNvPr id="184" name="Rectangle 183"/>
            <p:cNvSpPr/>
            <p:nvPr/>
          </p:nvSpPr>
          <p:spPr>
            <a:xfrm>
              <a:off x="1036042" y="6119359"/>
              <a:ext cx="287469" cy="252028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1036042" y="5840802"/>
              <a:ext cx="287469" cy="25202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1036041" y="5562245"/>
              <a:ext cx="287469" cy="25202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1036042" y="5283688"/>
              <a:ext cx="287469" cy="252028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1036042" y="5005131"/>
              <a:ext cx="287469" cy="252028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1036042" y="4726574"/>
              <a:ext cx="287469" cy="252028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1036041" y="4448017"/>
              <a:ext cx="287469" cy="252028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1036042" y="4169460"/>
              <a:ext cx="287469" cy="252028"/>
            </a:xfrm>
            <a:prstGeom prst="rect">
              <a:avLst/>
            </a:prstGeom>
            <a:noFill/>
            <a:ln>
              <a:solidFill>
                <a:srgbClr val="BC1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Group 191"/>
          <p:cNvGrpSpPr/>
          <p:nvPr/>
        </p:nvGrpSpPr>
        <p:grpSpPr>
          <a:xfrm rot="5400000">
            <a:off x="5108590" y="1268580"/>
            <a:ext cx="217280" cy="2165923"/>
            <a:chOff x="1036041" y="4169460"/>
            <a:chExt cx="287470" cy="2201927"/>
          </a:xfrm>
        </p:grpSpPr>
        <p:sp>
          <p:nvSpPr>
            <p:cNvPr id="193" name="Rectangle 192"/>
            <p:cNvSpPr/>
            <p:nvPr/>
          </p:nvSpPr>
          <p:spPr>
            <a:xfrm>
              <a:off x="1036042" y="6119359"/>
              <a:ext cx="287469" cy="252028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1036042" y="5840802"/>
              <a:ext cx="287469" cy="25202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1036041" y="5562245"/>
              <a:ext cx="287469" cy="25202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1036042" y="5283688"/>
              <a:ext cx="287469" cy="252028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1036042" y="5005131"/>
              <a:ext cx="287469" cy="252028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1036042" y="4726574"/>
              <a:ext cx="287469" cy="252028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1036041" y="4448017"/>
              <a:ext cx="287469" cy="252028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1036042" y="4169460"/>
              <a:ext cx="287469" cy="252028"/>
            </a:xfrm>
            <a:prstGeom prst="rect">
              <a:avLst/>
            </a:prstGeom>
            <a:noFill/>
            <a:ln>
              <a:solidFill>
                <a:srgbClr val="BC1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/>
          <p:nvPr/>
        </p:nvGrpSpPr>
        <p:grpSpPr>
          <a:xfrm rot="5400000">
            <a:off x="5108590" y="3029487"/>
            <a:ext cx="217279" cy="2165923"/>
            <a:chOff x="1036041" y="4169460"/>
            <a:chExt cx="287470" cy="2201927"/>
          </a:xfrm>
        </p:grpSpPr>
        <p:sp>
          <p:nvSpPr>
            <p:cNvPr id="202" name="Rectangle 201"/>
            <p:cNvSpPr/>
            <p:nvPr/>
          </p:nvSpPr>
          <p:spPr>
            <a:xfrm>
              <a:off x="1036042" y="6119359"/>
              <a:ext cx="287469" cy="252028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1036042" y="5840802"/>
              <a:ext cx="287469" cy="25202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1036041" y="5562245"/>
              <a:ext cx="287469" cy="25202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1036042" y="5283688"/>
              <a:ext cx="287469" cy="252028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1036042" y="5005131"/>
              <a:ext cx="287469" cy="252028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1036042" y="4726574"/>
              <a:ext cx="287469" cy="252028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1036041" y="4448017"/>
              <a:ext cx="287469" cy="252028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1036042" y="4169460"/>
              <a:ext cx="287469" cy="252028"/>
            </a:xfrm>
            <a:prstGeom prst="rect">
              <a:avLst/>
            </a:prstGeom>
            <a:noFill/>
            <a:ln>
              <a:solidFill>
                <a:srgbClr val="BC1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10" name="Table 20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0659887"/>
              </p:ext>
            </p:extLst>
          </p:nvPr>
        </p:nvGraphicFramePr>
        <p:xfrm>
          <a:off x="4107408" y="2204864"/>
          <a:ext cx="2228792" cy="1973960"/>
        </p:xfrm>
        <a:graphic>
          <a:graphicData uri="http://schemas.openxmlformats.org/drawingml/2006/table">
            <a:tbl>
              <a:tblPr/>
              <a:tblGrid>
                <a:gridCol w="278599"/>
                <a:gridCol w="278599"/>
                <a:gridCol w="278599"/>
                <a:gridCol w="278599"/>
                <a:gridCol w="278599"/>
                <a:gridCol w="278599"/>
                <a:gridCol w="278599"/>
                <a:gridCol w="278599"/>
              </a:tblGrid>
              <a:tr h="246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6223992" cy="990600"/>
          </a:xfrm>
          <a:solidFill>
            <a:srgbClr val="CCCCFF">
              <a:alpha val="25098"/>
            </a:srgbClr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Retrieval</a:t>
            </a:r>
            <a:br>
              <a:rPr lang="en-US" sz="4000" dirty="0" smtClean="0"/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Associating object and context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522429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36" y="656692"/>
            <a:ext cx="2367608" cy="353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28956" y="3780601"/>
            <a:ext cx="2367608" cy="353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144235" y="6345324"/>
            <a:ext cx="287469" cy="2520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858133" y="1713602"/>
            <a:ext cx="208823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000" b="1" dirty="0" smtClean="0"/>
              <a:t>Taking the inner Product</a:t>
            </a:r>
            <a:endParaRPr lang="en-US" sz="1000" b="1" dirty="0"/>
          </a:p>
        </p:txBody>
      </p:sp>
      <p:sp>
        <p:nvSpPr>
          <p:cNvPr id="46" name="Rectangle 45"/>
          <p:cNvSpPr/>
          <p:nvPr/>
        </p:nvSpPr>
        <p:spPr>
          <a:xfrm>
            <a:off x="4144235" y="6066767"/>
            <a:ext cx="287469" cy="2520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144234" y="5788210"/>
            <a:ext cx="287469" cy="2520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143508" y="1586686"/>
            <a:ext cx="2360004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Paul in context</a:t>
            </a:r>
          </a:p>
          <a:p>
            <a:r>
              <a:rPr lang="en-US" sz="1200" dirty="0" smtClean="0"/>
              <a:t>Observe Paul in his native habitat</a:t>
            </a:r>
            <a:endParaRPr lang="en-US" sz="1200" dirty="0"/>
          </a:p>
        </p:txBody>
      </p: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9" y="1983034"/>
            <a:ext cx="2360003" cy="177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149575" y="1124744"/>
            <a:ext cx="6131494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Autoassociation, READING OUT the </a:t>
            </a:r>
            <a:r>
              <a:rPr lang="en-US" sz="2000" dirty="0"/>
              <a:t>correlation </a:t>
            </a:r>
            <a:r>
              <a:rPr lang="en-US" sz="2000" dirty="0" smtClean="0"/>
              <a:t>matrix</a:t>
            </a:r>
            <a:endParaRPr lang="en-US" sz="1200" strike="sngStrike" dirty="0"/>
          </a:p>
        </p:txBody>
      </p:sp>
      <p:sp>
        <p:nvSpPr>
          <p:cNvPr id="33" name="TextBox 32"/>
          <p:cNvSpPr txBox="1"/>
          <p:nvPr/>
        </p:nvSpPr>
        <p:spPr>
          <a:xfrm>
            <a:off x="4103948" y="1836713"/>
            <a:ext cx="219624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600" b="1" dirty="0" smtClean="0">
                <a:solidFill>
                  <a:srgbClr val="FF0000"/>
                </a:solidFill>
              </a:rPr>
              <a:t>Correlation Matrix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44235" y="5509653"/>
            <a:ext cx="287469" cy="25202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144235" y="5231096"/>
            <a:ext cx="287469" cy="25202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144235" y="4952539"/>
            <a:ext cx="287469" cy="25202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144234" y="4673982"/>
            <a:ext cx="287469" cy="25202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144235" y="4395425"/>
            <a:ext cx="287469" cy="252028"/>
          </a:xfrm>
          <a:prstGeom prst="rect">
            <a:avLst/>
          </a:prstGeom>
          <a:noFill/>
          <a:ln>
            <a:solidFill>
              <a:srgbClr val="BC1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 rot="5400000">
            <a:off x="5108590" y="1520138"/>
            <a:ext cx="217280" cy="2165923"/>
            <a:chOff x="1036041" y="4169460"/>
            <a:chExt cx="287470" cy="2201927"/>
          </a:xfrm>
        </p:grpSpPr>
        <p:sp>
          <p:nvSpPr>
            <p:cNvPr id="63" name="Rectangle 62"/>
            <p:cNvSpPr/>
            <p:nvPr/>
          </p:nvSpPr>
          <p:spPr>
            <a:xfrm>
              <a:off x="1036042" y="6119359"/>
              <a:ext cx="287469" cy="252028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036042" y="5840802"/>
              <a:ext cx="287469" cy="25202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036041" y="5562245"/>
              <a:ext cx="287469" cy="25202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036042" y="5283688"/>
              <a:ext cx="287469" cy="252028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036042" y="5005131"/>
              <a:ext cx="287469" cy="252028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036042" y="4726574"/>
              <a:ext cx="287469" cy="252028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036041" y="4448017"/>
              <a:ext cx="287469" cy="252028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36042" y="4169460"/>
              <a:ext cx="287469" cy="252028"/>
            </a:xfrm>
            <a:prstGeom prst="rect">
              <a:avLst/>
            </a:prstGeom>
            <a:noFill/>
            <a:ln>
              <a:solidFill>
                <a:srgbClr val="BC1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 rot="5400000">
            <a:off x="5108590" y="1771696"/>
            <a:ext cx="217280" cy="2165923"/>
            <a:chOff x="1036041" y="4169460"/>
            <a:chExt cx="287470" cy="2201927"/>
          </a:xfrm>
        </p:grpSpPr>
        <p:sp>
          <p:nvSpPr>
            <p:cNvPr id="72" name="Rectangle 71"/>
            <p:cNvSpPr/>
            <p:nvPr/>
          </p:nvSpPr>
          <p:spPr>
            <a:xfrm>
              <a:off x="1036042" y="6119359"/>
              <a:ext cx="287469" cy="252028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036042" y="5840802"/>
              <a:ext cx="287469" cy="25202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036041" y="5562245"/>
              <a:ext cx="287469" cy="25202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036042" y="5283688"/>
              <a:ext cx="287469" cy="252028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036042" y="5005131"/>
              <a:ext cx="287469" cy="252028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036042" y="4726574"/>
              <a:ext cx="287469" cy="252028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036041" y="4448017"/>
              <a:ext cx="287469" cy="252028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036042" y="4169460"/>
              <a:ext cx="287469" cy="252028"/>
            </a:xfrm>
            <a:prstGeom prst="rect">
              <a:avLst/>
            </a:prstGeom>
            <a:noFill/>
            <a:ln>
              <a:solidFill>
                <a:srgbClr val="BC1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 rot="5400000">
            <a:off x="5108590" y="2023254"/>
            <a:ext cx="217280" cy="2165923"/>
            <a:chOff x="1036041" y="4169460"/>
            <a:chExt cx="287470" cy="2201927"/>
          </a:xfrm>
        </p:grpSpPr>
        <p:sp>
          <p:nvSpPr>
            <p:cNvPr id="85" name="Rectangle 84"/>
            <p:cNvSpPr/>
            <p:nvPr/>
          </p:nvSpPr>
          <p:spPr>
            <a:xfrm>
              <a:off x="1036042" y="6119359"/>
              <a:ext cx="287469" cy="252028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036042" y="5840802"/>
              <a:ext cx="287469" cy="25202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036041" y="5562245"/>
              <a:ext cx="287469" cy="25202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036042" y="5283688"/>
              <a:ext cx="287469" cy="252028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036042" y="5005131"/>
              <a:ext cx="287469" cy="252028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036042" y="4726574"/>
              <a:ext cx="287469" cy="252028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036041" y="4448017"/>
              <a:ext cx="287469" cy="252028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036042" y="4169460"/>
              <a:ext cx="287469" cy="252028"/>
            </a:xfrm>
            <a:prstGeom prst="rect">
              <a:avLst/>
            </a:prstGeom>
            <a:noFill/>
            <a:ln>
              <a:solidFill>
                <a:srgbClr val="BC1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 rot="5400000">
            <a:off x="5108590" y="2274812"/>
            <a:ext cx="217280" cy="2165923"/>
            <a:chOff x="1036041" y="4169460"/>
            <a:chExt cx="287470" cy="2201927"/>
          </a:xfrm>
        </p:grpSpPr>
        <p:sp>
          <p:nvSpPr>
            <p:cNvPr id="94" name="Rectangle 93"/>
            <p:cNvSpPr/>
            <p:nvPr/>
          </p:nvSpPr>
          <p:spPr>
            <a:xfrm>
              <a:off x="1036042" y="6119359"/>
              <a:ext cx="287469" cy="252028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036042" y="5840802"/>
              <a:ext cx="287469" cy="25202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036041" y="5562245"/>
              <a:ext cx="287469" cy="25202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036042" y="5283688"/>
              <a:ext cx="287469" cy="252028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036042" y="5005131"/>
              <a:ext cx="287469" cy="252028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036042" y="4726574"/>
              <a:ext cx="287469" cy="252028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036041" y="4448017"/>
              <a:ext cx="287469" cy="252028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036042" y="4169460"/>
              <a:ext cx="287469" cy="252028"/>
            </a:xfrm>
            <a:prstGeom prst="rect">
              <a:avLst/>
            </a:prstGeom>
            <a:noFill/>
            <a:ln>
              <a:solidFill>
                <a:srgbClr val="BC1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 rot="5400000">
            <a:off x="5108590" y="2526370"/>
            <a:ext cx="217280" cy="2165923"/>
            <a:chOff x="1036041" y="4169460"/>
            <a:chExt cx="287470" cy="2201927"/>
          </a:xfrm>
        </p:grpSpPr>
        <p:sp>
          <p:nvSpPr>
            <p:cNvPr id="103" name="Rectangle 102"/>
            <p:cNvSpPr/>
            <p:nvPr/>
          </p:nvSpPr>
          <p:spPr>
            <a:xfrm>
              <a:off x="1036042" y="6119359"/>
              <a:ext cx="287469" cy="252028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036042" y="5840802"/>
              <a:ext cx="287469" cy="25202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036041" y="5562245"/>
              <a:ext cx="287469" cy="25202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036042" y="5283688"/>
              <a:ext cx="287469" cy="252028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036042" y="5005131"/>
              <a:ext cx="287469" cy="252028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036042" y="4726574"/>
              <a:ext cx="287469" cy="252028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036041" y="4448017"/>
              <a:ext cx="287469" cy="252028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036042" y="4169460"/>
              <a:ext cx="287469" cy="252028"/>
            </a:xfrm>
            <a:prstGeom prst="rect">
              <a:avLst/>
            </a:prstGeom>
            <a:noFill/>
            <a:ln>
              <a:solidFill>
                <a:srgbClr val="BC1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 rot="5400000">
            <a:off x="5108590" y="2777928"/>
            <a:ext cx="217280" cy="2165923"/>
            <a:chOff x="1036041" y="4169460"/>
            <a:chExt cx="287470" cy="2201927"/>
          </a:xfrm>
        </p:grpSpPr>
        <p:sp>
          <p:nvSpPr>
            <p:cNvPr id="112" name="Rectangle 111"/>
            <p:cNvSpPr/>
            <p:nvPr/>
          </p:nvSpPr>
          <p:spPr>
            <a:xfrm>
              <a:off x="1036042" y="6119359"/>
              <a:ext cx="287469" cy="252028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036042" y="5840802"/>
              <a:ext cx="287469" cy="25202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036041" y="5562245"/>
              <a:ext cx="287469" cy="25202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1036042" y="5283688"/>
              <a:ext cx="287469" cy="252028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036042" y="5005131"/>
              <a:ext cx="287469" cy="252028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036042" y="4726574"/>
              <a:ext cx="287469" cy="252028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036041" y="4448017"/>
              <a:ext cx="287469" cy="252028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1036042" y="4169460"/>
              <a:ext cx="287469" cy="252028"/>
            </a:xfrm>
            <a:prstGeom prst="rect">
              <a:avLst/>
            </a:prstGeom>
            <a:noFill/>
            <a:ln>
              <a:solidFill>
                <a:srgbClr val="BC1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/>
          <p:cNvGrpSpPr/>
          <p:nvPr/>
        </p:nvGrpSpPr>
        <p:grpSpPr>
          <a:xfrm rot="5400000">
            <a:off x="5108590" y="1268580"/>
            <a:ext cx="217280" cy="2165923"/>
            <a:chOff x="1036041" y="4169460"/>
            <a:chExt cx="287470" cy="2201927"/>
          </a:xfrm>
        </p:grpSpPr>
        <p:sp>
          <p:nvSpPr>
            <p:cNvPr id="121" name="Rectangle 120"/>
            <p:cNvSpPr/>
            <p:nvPr/>
          </p:nvSpPr>
          <p:spPr>
            <a:xfrm>
              <a:off x="1036042" y="6119359"/>
              <a:ext cx="287469" cy="252028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036042" y="5840802"/>
              <a:ext cx="287469" cy="25202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1036041" y="5562245"/>
              <a:ext cx="287469" cy="25202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1036042" y="5283688"/>
              <a:ext cx="287469" cy="252028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1036042" y="5005131"/>
              <a:ext cx="287469" cy="252028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1036042" y="4726574"/>
              <a:ext cx="287469" cy="252028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1036041" y="4448017"/>
              <a:ext cx="287469" cy="252028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1036042" y="4169460"/>
              <a:ext cx="287469" cy="252028"/>
            </a:xfrm>
            <a:prstGeom prst="rect">
              <a:avLst/>
            </a:prstGeom>
            <a:noFill/>
            <a:ln>
              <a:solidFill>
                <a:srgbClr val="BC1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/>
          <p:cNvGrpSpPr/>
          <p:nvPr/>
        </p:nvGrpSpPr>
        <p:grpSpPr>
          <a:xfrm rot="5400000">
            <a:off x="5108590" y="3029487"/>
            <a:ext cx="217279" cy="2165923"/>
            <a:chOff x="1036041" y="4169460"/>
            <a:chExt cx="287470" cy="2201927"/>
          </a:xfrm>
        </p:grpSpPr>
        <p:sp>
          <p:nvSpPr>
            <p:cNvPr id="130" name="Rectangle 129"/>
            <p:cNvSpPr/>
            <p:nvPr/>
          </p:nvSpPr>
          <p:spPr>
            <a:xfrm>
              <a:off x="1036042" y="6119359"/>
              <a:ext cx="287469" cy="252028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1036042" y="5840802"/>
              <a:ext cx="287469" cy="25202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1036041" y="5562245"/>
              <a:ext cx="287469" cy="25202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1036042" y="5283688"/>
              <a:ext cx="287469" cy="252028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1036042" y="5005131"/>
              <a:ext cx="287469" cy="252028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1036042" y="4726574"/>
              <a:ext cx="287469" cy="252028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1036041" y="4448017"/>
              <a:ext cx="287469" cy="252028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1036042" y="4169460"/>
              <a:ext cx="287469" cy="252028"/>
            </a:xfrm>
            <a:prstGeom prst="rect">
              <a:avLst/>
            </a:prstGeom>
            <a:noFill/>
            <a:ln>
              <a:solidFill>
                <a:srgbClr val="BC1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18444205"/>
              </p:ext>
            </p:extLst>
          </p:nvPr>
        </p:nvGraphicFramePr>
        <p:xfrm>
          <a:off x="4107408" y="2204864"/>
          <a:ext cx="2228792" cy="1973960"/>
        </p:xfrm>
        <a:graphic>
          <a:graphicData uri="http://schemas.openxmlformats.org/drawingml/2006/table">
            <a:tbl>
              <a:tblPr/>
              <a:tblGrid>
                <a:gridCol w="278599"/>
                <a:gridCol w="278599"/>
                <a:gridCol w="278599"/>
                <a:gridCol w="278599"/>
                <a:gridCol w="278599"/>
                <a:gridCol w="278599"/>
                <a:gridCol w="278599"/>
                <a:gridCol w="278599"/>
              </a:tblGrid>
              <a:tr h="246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1/1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0/0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1/0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1/1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0/0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0/0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1/1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1/1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8" name="TextBox 137"/>
          <p:cNvSpPr txBox="1"/>
          <p:nvPr/>
        </p:nvSpPr>
        <p:spPr>
          <a:xfrm>
            <a:off x="6264188" y="2243608"/>
            <a:ext cx="50247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4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6264188" y="2486534"/>
            <a:ext cx="50247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3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6264188" y="2729460"/>
            <a:ext cx="50247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3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264188" y="2972386"/>
            <a:ext cx="50247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4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6264188" y="3215312"/>
            <a:ext cx="50247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0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64188" y="3458238"/>
            <a:ext cx="50247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0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264188" y="3701164"/>
            <a:ext cx="50247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4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6281069" y="3944089"/>
            <a:ext cx="50247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4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6300192" y="4725144"/>
            <a:ext cx="1285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4 3  3 4 0 0 4 4</a:t>
            </a:r>
            <a:endParaRPr lang="en-US" sz="1200" dirty="0"/>
          </a:p>
        </p:txBody>
      </p:sp>
      <p:sp>
        <p:nvSpPr>
          <p:cNvPr id="147" name="TextBox 146"/>
          <p:cNvSpPr txBox="1"/>
          <p:nvPr/>
        </p:nvSpPr>
        <p:spPr>
          <a:xfrm>
            <a:off x="6754226" y="4977172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8" name="Straight Arrow Connector 147"/>
          <p:cNvCxnSpPr/>
          <p:nvPr/>
        </p:nvCxnSpPr>
        <p:spPr>
          <a:xfrm>
            <a:off x="6387177" y="5022068"/>
            <a:ext cx="107290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7427309" y="4878452"/>
            <a:ext cx="1184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10110011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8064358" y="5130559"/>
            <a:ext cx="100811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600" b="1" dirty="0" smtClean="0">
                <a:solidFill>
                  <a:srgbClr val="FF0000"/>
                </a:solidFill>
              </a:rPr>
              <a:t>Hooray!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52" name="Rectangle 151"/>
          <p:cNvSpPr/>
          <p:nvPr/>
        </p:nvSpPr>
        <p:spPr>
          <a:xfrm rot="5400000">
            <a:off x="7791014" y="1068498"/>
            <a:ext cx="303905" cy="22165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6223992" cy="990600"/>
          </a:xfrm>
          <a:solidFill>
            <a:srgbClr val="CCCCFF">
              <a:alpha val="25098"/>
            </a:srgbClr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Retrieval</a:t>
            </a:r>
            <a:br>
              <a:rPr lang="en-US" sz="4000" dirty="0" smtClean="0"/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Associating object and context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331560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3508" y="1586686"/>
            <a:ext cx="2780336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Paul in context (sort of)</a:t>
            </a:r>
          </a:p>
          <a:p>
            <a:r>
              <a:rPr lang="en-US" sz="1200" dirty="0" smtClean="0"/>
              <a:t>Observe Paul in his native habitat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49574" y="1124744"/>
            <a:ext cx="8742905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Pattern Completion</a:t>
            </a:r>
            <a:r>
              <a:rPr lang="en-US" sz="2000" dirty="0" smtClean="0"/>
              <a:t>, READING OUT the synaptic weight matrix</a:t>
            </a:r>
            <a:endParaRPr lang="en-US" sz="12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40630" y="2230421"/>
            <a:ext cx="2196243" cy="106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8" name="Straight Connector 127"/>
          <p:cNvCxnSpPr/>
          <p:nvPr/>
        </p:nvCxnSpPr>
        <p:spPr>
          <a:xfrm flipH="1">
            <a:off x="3193874" y="17412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3193874" y="20286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>
            <a:off x="3193874" y="23160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3193874" y="26034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5445950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5121914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V="1">
            <a:off x="4797878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4473842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4165982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V="1">
            <a:off x="3841946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3517910" y="1741235"/>
            <a:ext cx="0" cy="4748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3193874" y="1741235"/>
            <a:ext cx="0" cy="4748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3193874" y="28908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3193874" y="31782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3193874" y="34656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3193874" y="3753036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2329778" y="408149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2329778" y="4368895"/>
            <a:ext cx="27921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2329778" y="4656295"/>
            <a:ext cx="2468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2329778" y="4943695"/>
            <a:ext cx="2144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2329778" y="5232965"/>
            <a:ext cx="1836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2329778" y="5518495"/>
            <a:ext cx="15121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>
            <a:off x="2329778" y="5805895"/>
            <a:ext cx="11881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2329778" y="6093296"/>
            <a:ext cx="8640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05"/>
          <p:cNvGrpSpPr/>
          <p:nvPr/>
        </p:nvGrpSpPr>
        <p:grpSpPr>
          <a:xfrm>
            <a:off x="3107330" y="1645975"/>
            <a:ext cx="2436778" cy="2197071"/>
            <a:chOff x="3107330" y="1645975"/>
            <a:chExt cx="2436778" cy="2197071"/>
          </a:xfrm>
        </p:grpSpPr>
        <p:grpSp>
          <p:nvGrpSpPr>
            <p:cNvPr id="5" name="Group 10294"/>
            <p:cNvGrpSpPr/>
            <p:nvPr/>
          </p:nvGrpSpPr>
          <p:grpSpPr>
            <a:xfrm>
              <a:off x="3107330" y="16459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95" name="Oval 294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295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Oval 296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Oval 297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298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299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Oval 301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159"/>
            <p:cNvGrpSpPr/>
            <p:nvPr/>
          </p:nvGrpSpPr>
          <p:grpSpPr>
            <a:xfrm>
              <a:off x="3107330" y="193412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87" name="Oval 286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288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91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168"/>
            <p:cNvGrpSpPr/>
            <p:nvPr/>
          </p:nvGrpSpPr>
          <p:grpSpPr>
            <a:xfrm>
              <a:off x="3107330" y="22222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79" name="Oval 278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Oval 281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Oval 282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177"/>
            <p:cNvGrpSpPr/>
            <p:nvPr/>
          </p:nvGrpSpPr>
          <p:grpSpPr>
            <a:xfrm>
              <a:off x="3107330" y="251042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71" name="Oval 270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Oval 274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275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186"/>
            <p:cNvGrpSpPr/>
            <p:nvPr/>
          </p:nvGrpSpPr>
          <p:grpSpPr>
            <a:xfrm>
              <a:off x="3107330" y="27985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63" name="Oval 262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95"/>
            <p:cNvGrpSpPr/>
            <p:nvPr/>
          </p:nvGrpSpPr>
          <p:grpSpPr>
            <a:xfrm>
              <a:off x="3107330" y="308672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55" name="Oval 254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261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204"/>
            <p:cNvGrpSpPr/>
            <p:nvPr/>
          </p:nvGrpSpPr>
          <p:grpSpPr>
            <a:xfrm>
              <a:off x="3107330" y="3663026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47" name="Oval 246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213"/>
            <p:cNvGrpSpPr/>
            <p:nvPr/>
          </p:nvGrpSpPr>
          <p:grpSpPr>
            <a:xfrm>
              <a:off x="3107330" y="3374875"/>
              <a:ext cx="2436778" cy="180020"/>
              <a:chOff x="3099182" y="1645975"/>
              <a:chExt cx="2436778" cy="18002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39" name="Oval 238"/>
              <p:cNvSpPr/>
              <p:nvPr/>
            </p:nvSpPr>
            <p:spPr>
              <a:xfrm>
                <a:off x="3099182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342157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374397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4066364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4388758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4711152" y="1645975"/>
                <a:ext cx="180020" cy="1800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5033546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5355940" y="1645975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2" name="7-Point Star 121"/>
          <p:cNvSpPr/>
          <p:nvPr/>
        </p:nvSpPr>
        <p:spPr>
          <a:xfrm rot="5400000">
            <a:off x="5303934" y="3933056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7-Point Star 153"/>
          <p:cNvSpPr/>
          <p:nvPr/>
        </p:nvSpPr>
        <p:spPr>
          <a:xfrm rot="5400000">
            <a:off x="4982769" y="4217638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7-Point Star 154"/>
          <p:cNvSpPr/>
          <p:nvPr/>
        </p:nvSpPr>
        <p:spPr>
          <a:xfrm rot="5400000">
            <a:off x="4661605" y="4502220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1" name="Straight Connector 170"/>
          <p:cNvCxnSpPr/>
          <p:nvPr/>
        </p:nvCxnSpPr>
        <p:spPr>
          <a:xfrm>
            <a:off x="5922150" y="1735985"/>
            <a:ext cx="0" cy="432723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Oval 162"/>
          <p:cNvSpPr/>
          <p:nvPr/>
        </p:nvSpPr>
        <p:spPr>
          <a:xfrm>
            <a:off x="5832140" y="1628800"/>
            <a:ext cx="180020" cy="1800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5832140" y="1916950"/>
            <a:ext cx="180020" cy="18002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5832140" y="2205100"/>
            <a:ext cx="180020" cy="1800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5832140" y="2493250"/>
            <a:ext cx="180020" cy="1800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5832140" y="2781400"/>
            <a:ext cx="180020" cy="1800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5832140" y="3069550"/>
            <a:ext cx="180020" cy="1800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5832140" y="3645851"/>
            <a:ext cx="180020" cy="1800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5832140" y="3357700"/>
            <a:ext cx="180020" cy="1800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7632340" y="1513201"/>
            <a:ext cx="1476164" cy="2635879"/>
            <a:chOff x="7632340" y="1513201"/>
            <a:chExt cx="1476164" cy="2635879"/>
          </a:xfrm>
        </p:grpSpPr>
        <p:sp>
          <p:nvSpPr>
            <p:cNvPr id="202" name="TextBox 201"/>
            <p:cNvSpPr txBox="1"/>
            <p:nvPr/>
          </p:nvSpPr>
          <p:spPr>
            <a:xfrm>
              <a:off x="7632848" y="3318083"/>
              <a:ext cx="1475656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indent="396875"/>
              <a:endParaRPr lang="en-US" sz="800" dirty="0" smtClean="0"/>
            </a:p>
            <a:p>
              <a:pPr indent="396875"/>
              <a:r>
                <a:rPr lang="en-US" sz="800" dirty="0" smtClean="0"/>
                <a:t>Output Cell</a:t>
              </a:r>
            </a:p>
            <a:p>
              <a:pPr indent="396875"/>
              <a:endParaRPr lang="en-US" sz="800" dirty="0"/>
            </a:p>
            <a:p>
              <a:pPr indent="396875"/>
              <a:endParaRPr lang="en-US" sz="800" dirty="0" smtClean="0"/>
            </a:p>
            <a:p>
              <a:pPr indent="396875"/>
              <a:r>
                <a:rPr lang="en-US" sz="800" dirty="0" smtClean="0"/>
                <a:t>Inhibitory Cell</a:t>
              </a:r>
            </a:p>
            <a:p>
              <a:pPr indent="396875"/>
              <a:endParaRPr lang="en-US" sz="800" dirty="0" smtClean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632848" y="1745521"/>
              <a:ext cx="1475656" cy="132343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indent="233363"/>
              <a:r>
                <a:rPr lang="en-US" sz="800" dirty="0" smtClean="0"/>
                <a:t>Synapse absent</a:t>
              </a:r>
            </a:p>
            <a:p>
              <a:pPr indent="233363"/>
              <a:endParaRPr lang="en-US" sz="800" dirty="0" smtClean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Synapse Established</a:t>
              </a:r>
            </a:p>
            <a:p>
              <a:pPr indent="233363"/>
              <a:endParaRPr lang="en-US" sz="800" dirty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Detonator Synapses</a:t>
              </a:r>
            </a:p>
            <a:p>
              <a:pPr indent="233363"/>
              <a:endParaRPr lang="en-US" sz="800" dirty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Inhibitory Synapse</a:t>
              </a:r>
            </a:p>
          </p:txBody>
        </p:sp>
        <p:sp>
          <p:nvSpPr>
            <p:cNvPr id="151" name="Oval 150"/>
            <p:cNvSpPr/>
            <p:nvPr/>
          </p:nvSpPr>
          <p:spPr>
            <a:xfrm>
              <a:off x="7704348" y="1781525"/>
              <a:ext cx="180020" cy="1800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7704348" y="2141565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7-Point Star 152"/>
            <p:cNvSpPr/>
            <p:nvPr/>
          </p:nvSpPr>
          <p:spPr>
            <a:xfrm rot="5400000">
              <a:off x="7692273" y="2489530"/>
              <a:ext cx="228099" cy="228099"/>
            </a:xfrm>
            <a:prstGeom prst="star7">
              <a:avLst/>
            </a:prstGeom>
            <a:solidFill>
              <a:srgbClr val="FDFCF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Isosceles Triangle 179"/>
            <p:cNvSpPr/>
            <p:nvPr/>
          </p:nvSpPr>
          <p:spPr>
            <a:xfrm>
              <a:off x="7666334" y="3311930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7722349" y="2916241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7686346" y="3697577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7632948" y="1513201"/>
              <a:ext cx="1475555" cy="237819"/>
            </a:xfrm>
            <a:prstGeom prst="rect">
              <a:avLst/>
            </a:prstGeom>
            <a:solidFill>
              <a:schemeClr val="accent6">
                <a:alpha val="25098"/>
              </a:schemeClr>
            </a:solidFill>
            <a:ln>
              <a:solidFill>
                <a:srgbClr val="7030A0"/>
              </a:solidFill>
            </a:ln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b="1" dirty="0" smtClean="0"/>
                <a:t>Synapses</a:t>
              </a:r>
              <a:endParaRPr lang="en-US" sz="1000" b="1" dirty="0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7632340" y="3083169"/>
              <a:ext cx="1475555" cy="237819"/>
            </a:xfrm>
            <a:prstGeom prst="rect">
              <a:avLst/>
            </a:prstGeom>
            <a:solidFill>
              <a:schemeClr val="accent6">
                <a:alpha val="25098"/>
              </a:schemeClr>
            </a:solidFill>
            <a:ln>
              <a:solidFill>
                <a:srgbClr val="7030A0"/>
              </a:solidFill>
            </a:ln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b="1" dirty="0" smtClean="0"/>
                <a:t>Neurons</a:t>
              </a:r>
              <a:endParaRPr lang="en-US" sz="1000" b="1" dirty="0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5796136" y="1628800"/>
            <a:ext cx="1703181" cy="2988332"/>
            <a:chOff x="5796136" y="1628800"/>
            <a:chExt cx="1703181" cy="2988332"/>
          </a:xfrm>
        </p:grpSpPr>
        <p:sp>
          <p:nvSpPr>
            <p:cNvPr id="181" name="Rectangle 180"/>
            <p:cNvSpPr/>
            <p:nvPr/>
          </p:nvSpPr>
          <p:spPr>
            <a:xfrm>
              <a:off x="6516216" y="1628800"/>
              <a:ext cx="288032" cy="223224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2" name="Straight Arrow Connector 181"/>
            <p:cNvCxnSpPr/>
            <p:nvPr/>
          </p:nvCxnSpPr>
          <p:spPr>
            <a:xfrm flipH="1">
              <a:off x="5796136" y="4041068"/>
              <a:ext cx="1044116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extBox 182"/>
            <p:cNvSpPr txBox="1"/>
            <p:nvPr/>
          </p:nvSpPr>
          <p:spPr>
            <a:xfrm>
              <a:off x="5904148" y="4032357"/>
              <a:ext cx="159516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sz="1600" b="1" dirty="0" smtClean="0">
                  <a:solidFill>
                    <a:srgbClr val="FF0000"/>
                  </a:solidFill>
                </a:rPr>
                <a:t>Incomplete</a:t>
              </a:r>
            </a:p>
            <a:p>
              <a:pPr marL="342900" indent="-342900"/>
              <a:r>
                <a:rPr lang="en-US" sz="1600" dirty="0" smtClean="0">
                  <a:solidFill>
                    <a:srgbClr val="FF0000"/>
                  </a:solidFill>
                </a:rPr>
                <a:t>Input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98" name="Straight Arrow Connector 197"/>
          <p:cNvCxnSpPr/>
          <p:nvPr/>
        </p:nvCxnSpPr>
        <p:spPr>
          <a:xfrm>
            <a:off x="1331640" y="6237312"/>
            <a:ext cx="936104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&quot;No&quot; Symbol 199"/>
          <p:cNvSpPr/>
          <p:nvPr/>
        </p:nvSpPr>
        <p:spPr>
          <a:xfrm>
            <a:off x="6506245" y="1844824"/>
            <a:ext cx="327000" cy="327000"/>
          </a:xfrm>
          <a:prstGeom prst="noSmoking">
            <a:avLst>
              <a:gd name="adj" fmla="val 477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7" name="7-Point Star 216"/>
          <p:cNvSpPr/>
          <p:nvPr/>
        </p:nvSpPr>
        <p:spPr>
          <a:xfrm rot="5400000">
            <a:off x="4340441" y="4786802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7-Point Star 217"/>
          <p:cNvSpPr/>
          <p:nvPr/>
        </p:nvSpPr>
        <p:spPr>
          <a:xfrm rot="5400000">
            <a:off x="4019277" y="5071384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7-Point Star 218"/>
          <p:cNvSpPr/>
          <p:nvPr/>
        </p:nvSpPr>
        <p:spPr>
          <a:xfrm rot="5400000">
            <a:off x="3698113" y="5355966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7-Point Star 219"/>
          <p:cNvSpPr/>
          <p:nvPr/>
        </p:nvSpPr>
        <p:spPr>
          <a:xfrm rot="5400000">
            <a:off x="3376949" y="5640548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7-Point Star 220"/>
          <p:cNvSpPr/>
          <p:nvPr/>
        </p:nvSpPr>
        <p:spPr>
          <a:xfrm rot="5400000">
            <a:off x="3055785" y="5925130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Arc 221"/>
          <p:cNvSpPr/>
          <p:nvPr/>
        </p:nvSpPr>
        <p:spPr>
          <a:xfrm rot="5400000">
            <a:off x="5382090" y="5769260"/>
            <a:ext cx="540060" cy="540060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5742130" y="4943695"/>
            <a:ext cx="360040" cy="3600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4" name="Straight Connector 223"/>
          <p:cNvCxnSpPr/>
          <p:nvPr/>
        </p:nvCxnSpPr>
        <p:spPr>
          <a:xfrm>
            <a:off x="3193874" y="6309320"/>
            <a:ext cx="24942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Isosceles Triangle 224"/>
          <p:cNvSpPr/>
          <p:nvPr/>
        </p:nvSpPr>
        <p:spPr>
          <a:xfrm>
            <a:off x="5258947" y="6345324"/>
            <a:ext cx="375062" cy="323329"/>
          </a:xfrm>
          <a:prstGeom prst="triangle">
            <a:avLst/>
          </a:prstGeom>
          <a:solidFill>
            <a:srgbClr val="FFFFD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Isosceles Triangle 225"/>
          <p:cNvSpPr/>
          <p:nvPr/>
        </p:nvSpPr>
        <p:spPr>
          <a:xfrm>
            <a:off x="3328144" y="6345324"/>
            <a:ext cx="375062" cy="323329"/>
          </a:xfrm>
          <a:prstGeom prst="triangle">
            <a:avLst/>
          </a:prstGeom>
          <a:solidFill>
            <a:srgbClr val="FFFFE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Isosceles Triangle 226"/>
          <p:cNvSpPr/>
          <p:nvPr/>
        </p:nvSpPr>
        <p:spPr>
          <a:xfrm>
            <a:off x="3649945" y="6345324"/>
            <a:ext cx="375062" cy="323329"/>
          </a:xfrm>
          <a:prstGeom prst="triangle">
            <a:avLst/>
          </a:prstGeom>
          <a:solidFill>
            <a:srgbClr val="FFFFD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Isosceles Triangle 227"/>
          <p:cNvSpPr/>
          <p:nvPr/>
        </p:nvSpPr>
        <p:spPr>
          <a:xfrm>
            <a:off x="3971746" y="6345324"/>
            <a:ext cx="375062" cy="323329"/>
          </a:xfrm>
          <a:prstGeom prst="triangle">
            <a:avLst/>
          </a:prstGeom>
          <a:solidFill>
            <a:srgbClr val="FFFFD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Isosceles Triangle 228"/>
          <p:cNvSpPr/>
          <p:nvPr/>
        </p:nvSpPr>
        <p:spPr>
          <a:xfrm>
            <a:off x="4293547" y="6345324"/>
            <a:ext cx="375062" cy="323329"/>
          </a:xfrm>
          <a:prstGeom prst="triangl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Isosceles Triangle 229"/>
          <p:cNvSpPr/>
          <p:nvPr/>
        </p:nvSpPr>
        <p:spPr>
          <a:xfrm>
            <a:off x="4615348" y="6345324"/>
            <a:ext cx="375062" cy="323329"/>
          </a:xfrm>
          <a:prstGeom prst="triangl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Isosceles Triangle 230"/>
          <p:cNvSpPr/>
          <p:nvPr/>
        </p:nvSpPr>
        <p:spPr>
          <a:xfrm>
            <a:off x="4937149" y="6345324"/>
            <a:ext cx="375062" cy="323329"/>
          </a:xfrm>
          <a:prstGeom prst="triangle">
            <a:avLst/>
          </a:prstGeom>
          <a:solidFill>
            <a:srgbClr val="FFFFD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Isosceles Triangle 231"/>
          <p:cNvSpPr/>
          <p:nvPr/>
        </p:nvSpPr>
        <p:spPr>
          <a:xfrm>
            <a:off x="3006343" y="6345324"/>
            <a:ext cx="375062" cy="323329"/>
          </a:xfrm>
          <a:prstGeom prst="triangle">
            <a:avLst/>
          </a:prstGeom>
          <a:solidFill>
            <a:srgbClr val="FFFFD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3107330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3431207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3755084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4078961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4402838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4726715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/>
          <p:cNvSpPr/>
          <p:nvPr/>
        </p:nvSpPr>
        <p:spPr>
          <a:xfrm>
            <a:off x="5050592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/>
          <p:cNvSpPr/>
          <p:nvPr/>
        </p:nvSpPr>
        <p:spPr>
          <a:xfrm>
            <a:off x="5374469" y="6273316"/>
            <a:ext cx="144017" cy="720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TextBox 304"/>
          <p:cNvSpPr txBox="1"/>
          <p:nvPr/>
        </p:nvSpPr>
        <p:spPr>
          <a:xfrm>
            <a:off x="3038146" y="6372036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06" name="TextBox 305"/>
          <p:cNvSpPr txBox="1"/>
          <p:nvPr/>
        </p:nvSpPr>
        <p:spPr>
          <a:xfrm>
            <a:off x="3360137" y="6372036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07" name="TextBox 306"/>
          <p:cNvSpPr txBox="1"/>
          <p:nvPr/>
        </p:nvSpPr>
        <p:spPr>
          <a:xfrm>
            <a:off x="3682128" y="6372036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08" name="TextBox 307"/>
          <p:cNvSpPr txBox="1"/>
          <p:nvPr/>
        </p:nvSpPr>
        <p:spPr>
          <a:xfrm>
            <a:off x="4004119" y="6372036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09" name="TextBox 308"/>
          <p:cNvSpPr txBox="1"/>
          <p:nvPr/>
        </p:nvSpPr>
        <p:spPr>
          <a:xfrm>
            <a:off x="4326110" y="6372036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10" name="TextBox 309"/>
          <p:cNvSpPr txBox="1"/>
          <p:nvPr/>
        </p:nvSpPr>
        <p:spPr>
          <a:xfrm>
            <a:off x="4648101" y="6372036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11" name="TextBox 310"/>
          <p:cNvSpPr txBox="1"/>
          <p:nvPr/>
        </p:nvSpPr>
        <p:spPr>
          <a:xfrm>
            <a:off x="4970092" y="6372036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12" name="TextBox 311"/>
          <p:cNvSpPr txBox="1"/>
          <p:nvPr/>
        </p:nvSpPr>
        <p:spPr>
          <a:xfrm>
            <a:off x="5763366" y="4933521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4" name="TextBox 313"/>
          <p:cNvSpPr txBox="1"/>
          <p:nvPr/>
        </p:nvSpPr>
        <p:spPr>
          <a:xfrm>
            <a:off x="5292080" y="6362744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15" name="TextBox 314"/>
          <p:cNvSpPr txBox="1"/>
          <p:nvPr/>
        </p:nvSpPr>
        <p:spPr>
          <a:xfrm>
            <a:off x="6063412" y="6303365"/>
            <a:ext cx="88566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600" b="1" dirty="0" smtClean="0">
                <a:solidFill>
                  <a:srgbClr val="FF0000"/>
                </a:solidFill>
              </a:rPr>
              <a:t>Output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316" name="Straight Arrow Connector 315"/>
          <p:cNvCxnSpPr/>
          <p:nvPr/>
        </p:nvCxnSpPr>
        <p:spPr>
          <a:xfrm>
            <a:off x="6063412" y="6635178"/>
            <a:ext cx="885666" cy="6741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TextBox 316"/>
          <p:cNvSpPr txBox="1"/>
          <p:nvPr/>
        </p:nvSpPr>
        <p:spPr>
          <a:xfrm>
            <a:off x="7092280" y="6048000"/>
            <a:ext cx="1184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2 1 2 2 0 0 2 2</a:t>
            </a:r>
            <a:endParaRPr lang="en-US" sz="1200" dirty="0"/>
          </a:p>
        </p:txBody>
      </p:sp>
      <p:sp>
        <p:nvSpPr>
          <p:cNvPr id="318" name="TextBox 317"/>
          <p:cNvSpPr txBox="1"/>
          <p:nvPr/>
        </p:nvSpPr>
        <p:spPr>
          <a:xfrm>
            <a:off x="7499317" y="6300028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3" name="TextBox 332"/>
          <p:cNvSpPr txBox="1"/>
          <p:nvPr/>
        </p:nvSpPr>
        <p:spPr>
          <a:xfrm>
            <a:off x="5904148" y="6042774"/>
            <a:ext cx="1279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Division with decimal truncation (rounding)</a:t>
            </a:r>
            <a:endParaRPr lang="en-US" sz="800" dirty="0"/>
          </a:p>
        </p:txBody>
      </p:sp>
      <p:cxnSp>
        <p:nvCxnSpPr>
          <p:cNvPr id="334" name="Straight Arrow Connector 333"/>
          <p:cNvCxnSpPr/>
          <p:nvPr/>
        </p:nvCxnSpPr>
        <p:spPr>
          <a:xfrm>
            <a:off x="7132268" y="6344924"/>
            <a:ext cx="107290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TextBox 334"/>
          <p:cNvSpPr txBox="1"/>
          <p:nvPr/>
        </p:nvSpPr>
        <p:spPr>
          <a:xfrm>
            <a:off x="8172400" y="6201308"/>
            <a:ext cx="1184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10</a:t>
            </a:r>
            <a:r>
              <a:rPr lang="en-US" sz="1200" b="1" dirty="0" smtClean="0">
                <a:solidFill>
                  <a:srgbClr val="FF0000"/>
                </a:solidFill>
              </a:rPr>
              <a:t>1</a:t>
            </a:r>
            <a:r>
              <a:rPr lang="en-US" sz="1200" b="1" dirty="0" smtClean="0"/>
              <a:t>10011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36" name="TextBox 335"/>
          <p:cNvSpPr txBox="1"/>
          <p:nvPr/>
        </p:nvSpPr>
        <p:spPr>
          <a:xfrm>
            <a:off x="8205551" y="5576134"/>
            <a:ext cx="93970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600" b="1" dirty="0" smtClean="0">
                <a:solidFill>
                  <a:srgbClr val="FF0000"/>
                </a:solidFill>
              </a:rPr>
              <a:t>Double</a:t>
            </a:r>
          </a:p>
          <a:p>
            <a:pPr marL="342900" indent="-342900"/>
            <a:r>
              <a:rPr lang="en-US" sz="1600" b="1" dirty="0" smtClean="0">
                <a:solidFill>
                  <a:srgbClr val="FF0000"/>
                </a:solidFill>
              </a:rPr>
              <a:t>WTF!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76" name="Straight Arrow Connector 175"/>
          <p:cNvCxnSpPr/>
          <p:nvPr/>
        </p:nvCxnSpPr>
        <p:spPr>
          <a:xfrm flipH="1">
            <a:off x="6150684" y="5080095"/>
            <a:ext cx="1044116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6258696" y="5071384"/>
            <a:ext cx="191370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Fewer inhibitory synapses activated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1331640" y="5625244"/>
            <a:ext cx="68436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600" b="1" dirty="0" smtClean="0">
                <a:solidFill>
                  <a:srgbClr val="FF0000"/>
                </a:solidFill>
              </a:rPr>
              <a:t>Input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79" name="&quot;No&quot; Symbol 178"/>
          <p:cNvSpPr/>
          <p:nvPr/>
        </p:nvSpPr>
        <p:spPr>
          <a:xfrm>
            <a:off x="1253705" y="5367289"/>
            <a:ext cx="798015" cy="798015"/>
          </a:xfrm>
          <a:prstGeom prst="noSmoking">
            <a:avLst>
              <a:gd name="adj" fmla="val 477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75" y="1988840"/>
            <a:ext cx="2774270" cy="208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" name="TextBox 183"/>
          <p:cNvSpPr txBox="1"/>
          <p:nvPr/>
        </p:nvSpPr>
        <p:spPr>
          <a:xfrm>
            <a:off x="148235" y="4149080"/>
            <a:ext cx="1975493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Someone brought their engine blocks to the lab!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85" name="Straight Arrow Connector 184"/>
          <p:cNvCxnSpPr/>
          <p:nvPr/>
        </p:nvCxnSpPr>
        <p:spPr>
          <a:xfrm flipV="1">
            <a:off x="2120315" y="3096460"/>
            <a:ext cx="147429" cy="105262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itle 1"/>
          <p:cNvSpPr txBox="1">
            <a:spLocks/>
          </p:cNvSpPr>
          <p:nvPr/>
        </p:nvSpPr>
        <p:spPr>
          <a:xfrm>
            <a:off x="76200" y="76200"/>
            <a:ext cx="8991600" cy="990600"/>
          </a:xfrm>
          <a:prstGeom prst="rect">
            <a:avLst/>
          </a:prstGeom>
          <a:solidFill>
            <a:srgbClr val="CCCCFF">
              <a:alpha val="25098"/>
            </a:srgb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Retrieval</a:t>
            </a:r>
            <a:b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Associating object and context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26135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1683055"/>
              </p:ext>
            </p:extLst>
          </p:nvPr>
        </p:nvGraphicFramePr>
        <p:xfrm>
          <a:off x="4107408" y="2204864"/>
          <a:ext cx="2228792" cy="1973960"/>
        </p:xfrm>
        <a:graphic>
          <a:graphicData uri="http://schemas.openxmlformats.org/drawingml/2006/table">
            <a:tbl>
              <a:tblPr/>
              <a:tblGrid>
                <a:gridCol w="278599"/>
                <a:gridCol w="278599"/>
                <a:gridCol w="278599"/>
                <a:gridCol w="278599"/>
                <a:gridCol w="278599"/>
                <a:gridCol w="278599"/>
                <a:gridCol w="278599"/>
                <a:gridCol w="278599"/>
              </a:tblGrid>
              <a:tr h="246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1/0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1/0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1/0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1/0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0/0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0/0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1/0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1/0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36" y="656692"/>
            <a:ext cx="2367608" cy="353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28956" y="3780601"/>
            <a:ext cx="2367608" cy="353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144235" y="6345324"/>
            <a:ext cx="287469" cy="2520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858133" y="1713602"/>
            <a:ext cx="208823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000" b="1" dirty="0" smtClean="0"/>
              <a:t>Taking the inner Product</a:t>
            </a:r>
            <a:endParaRPr lang="en-US" sz="1000" b="1" dirty="0"/>
          </a:p>
        </p:txBody>
      </p:sp>
      <p:sp>
        <p:nvSpPr>
          <p:cNvPr id="46" name="Rectangle 45"/>
          <p:cNvSpPr/>
          <p:nvPr/>
        </p:nvSpPr>
        <p:spPr>
          <a:xfrm>
            <a:off x="4144235" y="6066767"/>
            <a:ext cx="287469" cy="2520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144234" y="5788210"/>
            <a:ext cx="287469" cy="2520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03948" y="1836713"/>
            <a:ext cx="219624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600" b="1" dirty="0" smtClean="0">
                <a:solidFill>
                  <a:srgbClr val="FF0000"/>
                </a:solidFill>
              </a:rPr>
              <a:t>Correlation Matrix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44235" y="5509653"/>
            <a:ext cx="287469" cy="25202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144235" y="5231096"/>
            <a:ext cx="287469" cy="25202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144235" y="4952539"/>
            <a:ext cx="287469" cy="25202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144235" y="4395425"/>
            <a:ext cx="287469" cy="252028"/>
          </a:xfrm>
          <a:prstGeom prst="rect">
            <a:avLst/>
          </a:prstGeom>
          <a:noFill/>
          <a:ln>
            <a:solidFill>
              <a:srgbClr val="BC1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 rot="5400000">
            <a:off x="4149582" y="2479146"/>
            <a:ext cx="217279" cy="24790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 rot="5400000">
            <a:off x="4423585" y="2479146"/>
            <a:ext cx="217279" cy="2479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 rot="5400000">
            <a:off x="4697587" y="2479146"/>
            <a:ext cx="217279" cy="24790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 rot="5400000">
            <a:off x="4971589" y="2479146"/>
            <a:ext cx="217279" cy="2479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 rot="5400000">
            <a:off x="5245592" y="2479146"/>
            <a:ext cx="217279" cy="24790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 rot="5400000">
            <a:off x="5519594" y="2479146"/>
            <a:ext cx="217279" cy="24790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 rot="5400000">
            <a:off x="6067598" y="2479146"/>
            <a:ext cx="217279" cy="247907"/>
          </a:xfrm>
          <a:prstGeom prst="rect">
            <a:avLst/>
          </a:prstGeom>
          <a:noFill/>
          <a:ln>
            <a:solidFill>
              <a:srgbClr val="BC1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 rot="5400000">
            <a:off x="4149582" y="2730704"/>
            <a:ext cx="217279" cy="24790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 rot="5400000">
            <a:off x="4423585" y="2730704"/>
            <a:ext cx="217279" cy="2479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 rot="5400000">
            <a:off x="4697587" y="2730704"/>
            <a:ext cx="217279" cy="24790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 rot="5400000">
            <a:off x="4971589" y="2730704"/>
            <a:ext cx="217279" cy="2479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 rot="5400000">
            <a:off x="5245592" y="2730704"/>
            <a:ext cx="217279" cy="24790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 rot="5400000">
            <a:off x="5519594" y="2730704"/>
            <a:ext cx="217279" cy="24790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 rot="5400000">
            <a:off x="6067598" y="2730704"/>
            <a:ext cx="217279" cy="247907"/>
          </a:xfrm>
          <a:prstGeom prst="rect">
            <a:avLst/>
          </a:prstGeom>
          <a:noFill/>
          <a:ln>
            <a:solidFill>
              <a:srgbClr val="BC1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 rot="5400000">
            <a:off x="4149582" y="2982262"/>
            <a:ext cx="217279" cy="24790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 rot="5400000">
            <a:off x="4423585" y="2982262"/>
            <a:ext cx="217279" cy="2479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 rot="5400000">
            <a:off x="4697587" y="2982262"/>
            <a:ext cx="217279" cy="24790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 rot="5400000">
            <a:off x="4971589" y="2982262"/>
            <a:ext cx="217279" cy="2479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 rot="5400000">
            <a:off x="5245592" y="2982262"/>
            <a:ext cx="217279" cy="24790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 rot="5400000">
            <a:off x="5519594" y="2982262"/>
            <a:ext cx="217279" cy="24790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 rot="5400000">
            <a:off x="6067598" y="2982262"/>
            <a:ext cx="217279" cy="247907"/>
          </a:xfrm>
          <a:prstGeom prst="rect">
            <a:avLst/>
          </a:prstGeom>
          <a:noFill/>
          <a:ln>
            <a:solidFill>
              <a:srgbClr val="BC1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 rot="5400000">
            <a:off x="4149582" y="3233820"/>
            <a:ext cx="217279" cy="24790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 rot="5400000">
            <a:off x="4423585" y="3233820"/>
            <a:ext cx="217279" cy="2479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 rot="5400000">
            <a:off x="4697587" y="3233820"/>
            <a:ext cx="217279" cy="24790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 rot="5400000">
            <a:off x="4971589" y="3233820"/>
            <a:ext cx="217279" cy="2479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 rot="5400000">
            <a:off x="5245592" y="3233820"/>
            <a:ext cx="217279" cy="24790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 rot="5400000">
            <a:off x="5519594" y="3233820"/>
            <a:ext cx="217279" cy="24790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 rot="5400000">
            <a:off x="6067598" y="3233820"/>
            <a:ext cx="217279" cy="247907"/>
          </a:xfrm>
          <a:prstGeom prst="rect">
            <a:avLst/>
          </a:prstGeom>
          <a:noFill/>
          <a:ln>
            <a:solidFill>
              <a:srgbClr val="BC1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 rot="5400000">
            <a:off x="4149582" y="3485378"/>
            <a:ext cx="217279" cy="24790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 rot="5400000">
            <a:off x="4423585" y="3485378"/>
            <a:ext cx="217279" cy="2479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 rot="5400000">
            <a:off x="4697587" y="3485378"/>
            <a:ext cx="217279" cy="24790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 rot="5400000">
            <a:off x="4971589" y="3485378"/>
            <a:ext cx="217279" cy="2479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 rot="5400000">
            <a:off x="5245592" y="3485378"/>
            <a:ext cx="217279" cy="24790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 rot="5400000">
            <a:off x="5519594" y="3485378"/>
            <a:ext cx="217279" cy="24790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 rot="5400000">
            <a:off x="6067598" y="3485378"/>
            <a:ext cx="217279" cy="247907"/>
          </a:xfrm>
          <a:prstGeom prst="rect">
            <a:avLst/>
          </a:prstGeom>
          <a:noFill/>
          <a:ln>
            <a:solidFill>
              <a:srgbClr val="BC1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 rot="5400000">
            <a:off x="4149582" y="3736936"/>
            <a:ext cx="217279" cy="24790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 rot="5400000">
            <a:off x="4423585" y="3736936"/>
            <a:ext cx="217279" cy="2479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 rot="5400000">
            <a:off x="4697587" y="3736936"/>
            <a:ext cx="217279" cy="24790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 rot="5400000">
            <a:off x="4971589" y="3736936"/>
            <a:ext cx="217279" cy="2479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 rot="5400000">
            <a:off x="5245592" y="3736936"/>
            <a:ext cx="217279" cy="24790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 rot="5400000">
            <a:off x="5519594" y="3736936"/>
            <a:ext cx="217279" cy="24790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 rot="5400000">
            <a:off x="6067598" y="3736936"/>
            <a:ext cx="217279" cy="247907"/>
          </a:xfrm>
          <a:prstGeom prst="rect">
            <a:avLst/>
          </a:prstGeom>
          <a:noFill/>
          <a:ln>
            <a:solidFill>
              <a:srgbClr val="BC1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 rot="5400000">
            <a:off x="4149582" y="2227588"/>
            <a:ext cx="217279" cy="24790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 rot="5400000">
            <a:off x="4423585" y="2227588"/>
            <a:ext cx="217279" cy="2479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 rot="5400000">
            <a:off x="4697587" y="2227588"/>
            <a:ext cx="217279" cy="24790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 rot="5400000">
            <a:off x="4971589" y="2227588"/>
            <a:ext cx="217279" cy="2479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 rot="5400000">
            <a:off x="5245592" y="2227588"/>
            <a:ext cx="217279" cy="24790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 rot="5400000">
            <a:off x="5519594" y="2227588"/>
            <a:ext cx="217279" cy="24790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 rot="5400000">
            <a:off x="6067598" y="2227588"/>
            <a:ext cx="217279" cy="247907"/>
          </a:xfrm>
          <a:prstGeom prst="rect">
            <a:avLst/>
          </a:prstGeom>
          <a:noFill/>
          <a:ln>
            <a:solidFill>
              <a:srgbClr val="BC1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 rot="5400000">
            <a:off x="4149582" y="3988495"/>
            <a:ext cx="217278" cy="24790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 rot="5400000">
            <a:off x="4423585" y="3988495"/>
            <a:ext cx="217278" cy="2479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 rot="5400000">
            <a:off x="4697587" y="3988495"/>
            <a:ext cx="217278" cy="24790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 rot="5400000">
            <a:off x="4971589" y="3988495"/>
            <a:ext cx="217278" cy="2479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 rot="5400000">
            <a:off x="5245592" y="3988495"/>
            <a:ext cx="217278" cy="24790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 rot="5400000">
            <a:off x="5519594" y="3988495"/>
            <a:ext cx="217278" cy="24790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 rot="5400000">
            <a:off x="4913143" y="3108042"/>
            <a:ext cx="1978184" cy="24790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 rot="5400000">
            <a:off x="6067598" y="3988495"/>
            <a:ext cx="217278" cy="247907"/>
          </a:xfrm>
          <a:prstGeom prst="rect">
            <a:avLst/>
          </a:prstGeom>
          <a:noFill/>
          <a:ln>
            <a:solidFill>
              <a:srgbClr val="BC1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6264188" y="2243608"/>
            <a:ext cx="50247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3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6264188" y="2486534"/>
            <a:ext cx="50247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2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6264188" y="2729460"/>
            <a:ext cx="50247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2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264188" y="2972386"/>
            <a:ext cx="50247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3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6264188" y="3215312"/>
            <a:ext cx="50247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0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64188" y="3458238"/>
            <a:ext cx="50247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0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264188" y="3701164"/>
            <a:ext cx="50247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3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6281069" y="3944089"/>
            <a:ext cx="50247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3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6336196" y="4725144"/>
            <a:ext cx="1285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3 2 2 3 0 0 3 3</a:t>
            </a:r>
            <a:endParaRPr lang="en-US" sz="1200" dirty="0"/>
          </a:p>
        </p:txBody>
      </p:sp>
      <p:sp>
        <p:nvSpPr>
          <p:cNvPr id="147" name="TextBox 146"/>
          <p:cNvSpPr txBox="1"/>
          <p:nvPr/>
        </p:nvSpPr>
        <p:spPr>
          <a:xfrm>
            <a:off x="6739249" y="4977172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8" name="Straight Arrow Connector 147"/>
          <p:cNvCxnSpPr/>
          <p:nvPr/>
        </p:nvCxnSpPr>
        <p:spPr>
          <a:xfrm>
            <a:off x="6372200" y="5022068"/>
            <a:ext cx="107290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7412332" y="4878452"/>
            <a:ext cx="1184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10010011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143508" y="1160748"/>
            <a:ext cx="6131494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Pattern Completion</a:t>
            </a:r>
            <a:r>
              <a:rPr lang="en-US" sz="2000" dirty="0" smtClean="0"/>
              <a:t>, READING OUT the </a:t>
            </a:r>
            <a:r>
              <a:rPr lang="en-US" sz="2000" dirty="0"/>
              <a:t>correlation </a:t>
            </a:r>
            <a:r>
              <a:rPr lang="en-US" sz="2000" dirty="0" smtClean="0"/>
              <a:t>matrix</a:t>
            </a:r>
            <a:endParaRPr lang="en-US" sz="1200" strike="sngStrike" dirty="0"/>
          </a:p>
        </p:txBody>
      </p:sp>
      <p:sp>
        <p:nvSpPr>
          <p:cNvPr id="151" name="TextBox 150"/>
          <p:cNvSpPr txBox="1"/>
          <p:nvPr/>
        </p:nvSpPr>
        <p:spPr>
          <a:xfrm>
            <a:off x="143508" y="1586686"/>
            <a:ext cx="2780336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Paul in context (sort of)</a:t>
            </a:r>
          </a:p>
          <a:p>
            <a:r>
              <a:rPr lang="en-US" sz="1200" dirty="0" smtClean="0"/>
              <a:t>Observe Paul in his native habitat</a:t>
            </a:r>
            <a:endParaRPr lang="en-US" sz="1200" dirty="0"/>
          </a:p>
        </p:txBody>
      </p:sp>
      <p:pic>
        <p:nvPicPr>
          <p:cNvPr id="15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75" y="1988840"/>
            <a:ext cx="2774270" cy="208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" name="TextBox 152"/>
          <p:cNvSpPr txBox="1"/>
          <p:nvPr/>
        </p:nvSpPr>
        <p:spPr>
          <a:xfrm>
            <a:off x="148235" y="4149080"/>
            <a:ext cx="1975493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Again with the engine block !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54" name="Straight Arrow Connector 153"/>
          <p:cNvCxnSpPr/>
          <p:nvPr/>
        </p:nvCxnSpPr>
        <p:spPr>
          <a:xfrm flipV="1">
            <a:off x="2120315" y="3096460"/>
            <a:ext cx="147429" cy="105262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&quot;No&quot; Symbol 154"/>
          <p:cNvSpPr/>
          <p:nvPr/>
        </p:nvSpPr>
        <p:spPr>
          <a:xfrm>
            <a:off x="4104704" y="4626925"/>
            <a:ext cx="327000" cy="327000"/>
          </a:xfrm>
          <a:prstGeom prst="noSmoking">
            <a:avLst>
              <a:gd name="adj" fmla="val 477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8143199" y="5141440"/>
            <a:ext cx="90806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600" b="1" dirty="0" err="1" smtClean="0">
                <a:solidFill>
                  <a:srgbClr val="FF0000"/>
                </a:solidFill>
              </a:rPr>
              <a:t>Hazah</a:t>
            </a:r>
            <a:r>
              <a:rPr lang="en-US" sz="1600" b="1" dirty="0" smtClean="0">
                <a:solidFill>
                  <a:srgbClr val="FF0000"/>
                </a:solidFill>
              </a:rPr>
              <a:t>!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58" name="Rectangle 157"/>
          <p:cNvSpPr/>
          <p:nvPr/>
        </p:nvSpPr>
        <p:spPr>
          <a:xfrm rot="5400000">
            <a:off x="7791014" y="1068498"/>
            <a:ext cx="303905" cy="22165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6223992" cy="990600"/>
          </a:xfrm>
          <a:solidFill>
            <a:srgbClr val="CCCCFF">
              <a:alpha val="25098"/>
            </a:srgbClr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Retrieval</a:t>
            </a:r>
            <a:br>
              <a:rPr lang="en-US" sz="4000" dirty="0" smtClean="0"/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Associating object and context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3251203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2" name="Table 2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09719565"/>
              </p:ext>
            </p:extLst>
          </p:nvPr>
        </p:nvGraphicFramePr>
        <p:xfrm>
          <a:off x="4107408" y="2204864"/>
          <a:ext cx="2228792" cy="1973960"/>
        </p:xfrm>
        <a:graphic>
          <a:graphicData uri="http://schemas.openxmlformats.org/drawingml/2006/table">
            <a:tbl>
              <a:tblPr/>
              <a:tblGrid>
                <a:gridCol w="278599"/>
                <a:gridCol w="278599"/>
                <a:gridCol w="278599"/>
                <a:gridCol w="278599"/>
                <a:gridCol w="278599"/>
                <a:gridCol w="278599"/>
                <a:gridCol w="278599"/>
                <a:gridCol w="278599"/>
              </a:tblGrid>
              <a:tr h="246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1/0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1/0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1/0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0/0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0/0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0/0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1/0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1/0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36" y="656692"/>
            <a:ext cx="2367608" cy="353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28956" y="3780601"/>
            <a:ext cx="2367608" cy="353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858133" y="1713602"/>
            <a:ext cx="208823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000" b="1" dirty="0" smtClean="0"/>
              <a:t>Taking the inner Product</a:t>
            </a:r>
            <a:endParaRPr lang="en-US" sz="1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103948" y="1836713"/>
            <a:ext cx="219624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600" b="1" dirty="0" smtClean="0">
                <a:solidFill>
                  <a:srgbClr val="FF0000"/>
                </a:solidFill>
              </a:rPr>
              <a:t>Correlation Matrix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6264188" y="2243608"/>
            <a:ext cx="50247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3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6264188" y="2486534"/>
            <a:ext cx="50247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2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6264188" y="2729460"/>
            <a:ext cx="50247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3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264188" y="2972386"/>
            <a:ext cx="50247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3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6264188" y="3215312"/>
            <a:ext cx="50247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0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64188" y="3458238"/>
            <a:ext cx="50247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0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264188" y="3701164"/>
            <a:ext cx="50247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3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6281069" y="3944089"/>
            <a:ext cx="50247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3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6336196" y="4725144"/>
            <a:ext cx="1285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3 2 3 3 0 0 3 3</a:t>
            </a:r>
            <a:endParaRPr lang="en-US" sz="1200" dirty="0"/>
          </a:p>
        </p:txBody>
      </p:sp>
      <p:sp>
        <p:nvSpPr>
          <p:cNvPr id="147" name="TextBox 146"/>
          <p:cNvSpPr txBox="1"/>
          <p:nvPr/>
        </p:nvSpPr>
        <p:spPr>
          <a:xfrm>
            <a:off x="6739249" y="4977172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8" name="Straight Arrow Connector 147"/>
          <p:cNvCxnSpPr/>
          <p:nvPr/>
        </p:nvCxnSpPr>
        <p:spPr>
          <a:xfrm>
            <a:off x="6372200" y="5022068"/>
            <a:ext cx="107290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7412332" y="4878452"/>
            <a:ext cx="1184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101</a:t>
            </a:r>
            <a:r>
              <a:rPr lang="en-US" sz="1200" b="1" dirty="0" smtClean="0">
                <a:solidFill>
                  <a:srgbClr val="FF0000"/>
                </a:solidFill>
              </a:rPr>
              <a:t>1</a:t>
            </a:r>
            <a:r>
              <a:rPr lang="en-US" sz="1200" b="1" dirty="0" smtClean="0"/>
              <a:t>0011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143508" y="1160748"/>
            <a:ext cx="6131494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Pattern Completion</a:t>
            </a:r>
            <a:r>
              <a:rPr lang="en-US" sz="2000" dirty="0" smtClean="0"/>
              <a:t>, READING OUT the </a:t>
            </a:r>
            <a:r>
              <a:rPr lang="en-US" sz="2000" dirty="0"/>
              <a:t>correlation </a:t>
            </a:r>
            <a:r>
              <a:rPr lang="en-US" sz="2000" dirty="0" smtClean="0"/>
              <a:t>matrix</a:t>
            </a:r>
            <a:endParaRPr lang="en-US" sz="1200" strike="sngStrike" dirty="0"/>
          </a:p>
        </p:txBody>
      </p:sp>
      <p:sp>
        <p:nvSpPr>
          <p:cNvPr id="153" name="TextBox 152"/>
          <p:cNvSpPr txBox="1"/>
          <p:nvPr/>
        </p:nvSpPr>
        <p:spPr>
          <a:xfrm>
            <a:off x="148235" y="4680429"/>
            <a:ext cx="1975493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Paul wares his sunglasses inside!</a:t>
            </a:r>
          </a:p>
        </p:txBody>
      </p:sp>
      <p:sp>
        <p:nvSpPr>
          <p:cNvPr id="155" name="&quot;No&quot; Symbol 154"/>
          <p:cNvSpPr/>
          <p:nvPr/>
        </p:nvSpPr>
        <p:spPr>
          <a:xfrm>
            <a:off x="4641044" y="5756841"/>
            <a:ext cx="327000" cy="327000"/>
          </a:xfrm>
          <a:prstGeom prst="noSmoking">
            <a:avLst>
              <a:gd name="adj" fmla="val 477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7704348" y="5141440"/>
            <a:ext cx="134691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600" b="1" dirty="0" smtClean="0">
                <a:solidFill>
                  <a:srgbClr val="FF0000"/>
                </a:solidFill>
              </a:rPr>
              <a:t>Close enough!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 flipV="1">
            <a:off x="2120315" y="3517452"/>
            <a:ext cx="147429" cy="105262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143508" y="1589327"/>
            <a:ext cx="3528392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Hung Over Paul in context</a:t>
            </a:r>
          </a:p>
          <a:p>
            <a:r>
              <a:rPr lang="en-US" sz="1050" dirty="0"/>
              <a:t>Paul after a long night of “rethinking” his carrier </a:t>
            </a:r>
            <a:r>
              <a:rPr lang="en-US" sz="1050" dirty="0" smtClean="0"/>
              <a:t> choice </a:t>
            </a:r>
            <a:endParaRPr lang="en-US" sz="1050" dirty="0"/>
          </a:p>
        </p:txBody>
      </p:sp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970838"/>
            <a:ext cx="3528392" cy="264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" name="Rectangle 110"/>
          <p:cNvSpPr/>
          <p:nvPr/>
        </p:nvSpPr>
        <p:spPr>
          <a:xfrm>
            <a:off x="4644009" y="6351007"/>
            <a:ext cx="287469" cy="2520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4644009" y="6072450"/>
            <a:ext cx="287469" cy="2520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4644009" y="5515336"/>
            <a:ext cx="287469" cy="25202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4644009" y="5236779"/>
            <a:ext cx="287469" cy="25202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4644009" y="4958222"/>
            <a:ext cx="287469" cy="25202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4644008" y="4679665"/>
            <a:ext cx="287469" cy="25202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4644009" y="4401108"/>
            <a:ext cx="287469" cy="252028"/>
          </a:xfrm>
          <a:prstGeom prst="rect">
            <a:avLst/>
          </a:prstGeom>
          <a:noFill/>
          <a:ln>
            <a:solidFill>
              <a:srgbClr val="BC1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 rot="5400000">
            <a:off x="4149582" y="2479146"/>
            <a:ext cx="217279" cy="24790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 rot="5400000">
            <a:off x="4423585" y="2479146"/>
            <a:ext cx="217279" cy="2479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 rot="5400000">
            <a:off x="4971589" y="2479146"/>
            <a:ext cx="217279" cy="2479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 rot="5400000">
            <a:off x="5245592" y="2479146"/>
            <a:ext cx="217279" cy="24790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 rot="5400000">
            <a:off x="5519594" y="2479146"/>
            <a:ext cx="217279" cy="24790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 rot="5400000">
            <a:off x="5793596" y="2479146"/>
            <a:ext cx="217279" cy="24790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 rot="5400000">
            <a:off x="6067598" y="2479146"/>
            <a:ext cx="217279" cy="247907"/>
          </a:xfrm>
          <a:prstGeom prst="rect">
            <a:avLst/>
          </a:prstGeom>
          <a:noFill/>
          <a:ln>
            <a:solidFill>
              <a:srgbClr val="BC1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 rot="5400000">
            <a:off x="4149582" y="2730704"/>
            <a:ext cx="217279" cy="24790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 rot="5400000">
            <a:off x="4423585" y="2730704"/>
            <a:ext cx="217279" cy="2479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 rot="5400000">
            <a:off x="4971589" y="2730704"/>
            <a:ext cx="217279" cy="2479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 rot="5400000">
            <a:off x="5245592" y="2730704"/>
            <a:ext cx="217279" cy="24790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 rot="5400000">
            <a:off x="5519594" y="2730704"/>
            <a:ext cx="217279" cy="24790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 rot="5400000">
            <a:off x="5793596" y="2730704"/>
            <a:ext cx="217279" cy="24790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 rot="5400000">
            <a:off x="6067598" y="2730704"/>
            <a:ext cx="217279" cy="247907"/>
          </a:xfrm>
          <a:prstGeom prst="rect">
            <a:avLst/>
          </a:prstGeom>
          <a:noFill/>
          <a:ln>
            <a:solidFill>
              <a:srgbClr val="BC1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 rot="5400000">
            <a:off x="4149582" y="2982262"/>
            <a:ext cx="217279" cy="24790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/>
        </p:nvSpPr>
        <p:spPr>
          <a:xfrm rot="5400000">
            <a:off x="4423585" y="2982262"/>
            <a:ext cx="217279" cy="2479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 rot="5400000">
            <a:off x="4971589" y="2982262"/>
            <a:ext cx="217279" cy="2479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 rot="5400000">
            <a:off x="5245592" y="2982262"/>
            <a:ext cx="217279" cy="24790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 rot="5400000">
            <a:off x="5519594" y="2982262"/>
            <a:ext cx="217279" cy="24790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 rot="5400000">
            <a:off x="5793596" y="2982262"/>
            <a:ext cx="217279" cy="24790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/>
        </p:nvSpPr>
        <p:spPr>
          <a:xfrm rot="5400000">
            <a:off x="6067598" y="2982262"/>
            <a:ext cx="217279" cy="247907"/>
          </a:xfrm>
          <a:prstGeom prst="rect">
            <a:avLst/>
          </a:prstGeom>
          <a:noFill/>
          <a:ln>
            <a:solidFill>
              <a:srgbClr val="BC1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/>
        </p:nvSpPr>
        <p:spPr>
          <a:xfrm rot="5400000">
            <a:off x="4149582" y="3233820"/>
            <a:ext cx="217279" cy="24790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/>
        </p:nvSpPr>
        <p:spPr>
          <a:xfrm rot="5400000">
            <a:off x="4423585" y="3233820"/>
            <a:ext cx="217279" cy="2479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 rot="5400000">
            <a:off x="4971589" y="3233820"/>
            <a:ext cx="217279" cy="2479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 rot="5400000">
            <a:off x="5245592" y="3233820"/>
            <a:ext cx="217279" cy="24790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 rot="5400000">
            <a:off x="5519594" y="3233820"/>
            <a:ext cx="217279" cy="24790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 rot="5400000">
            <a:off x="5793596" y="3233820"/>
            <a:ext cx="217279" cy="24790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 rot="5400000">
            <a:off x="6067598" y="3233820"/>
            <a:ext cx="217279" cy="247907"/>
          </a:xfrm>
          <a:prstGeom prst="rect">
            <a:avLst/>
          </a:prstGeom>
          <a:noFill/>
          <a:ln>
            <a:solidFill>
              <a:srgbClr val="BC1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 rot="5400000">
            <a:off x="4149582" y="3485378"/>
            <a:ext cx="217279" cy="24790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 rot="5400000">
            <a:off x="4423585" y="3485378"/>
            <a:ext cx="217279" cy="2479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 rot="5400000">
            <a:off x="4971589" y="3485378"/>
            <a:ext cx="217279" cy="2479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 rot="5400000">
            <a:off x="5245592" y="3485378"/>
            <a:ext cx="217279" cy="24790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 rot="5400000">
            <a:off x="5519594" y="3485378"/>
            <a:ext cx="217279" cy="24790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/>
        </p:nvSpPr>
        <p:spPr>
          <a:xfrm rot="5400000">
            <a:off x="5793596" y="3485378"/>
            <a:ext cx="217279" cy="24790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/>
        </p:nvSpPr>
        <p:spPr>
          <a:xfrm rot="5400000">
            <a:off x="6067598" y="3485378"/>
            <a:ext cx="217279" cy="247907"/>
          </a:xfrm>
          <a:prstGeom prst="rect">
            <a:avLst/>
          </a:prstGeom>
          <a:noFill/>
          <a:ln>
            <a:solidFill>
              <a:srgbClr val="BC1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 rot="5400000">
            <a:off x="4149582" y="3736936"/>
            <a:ext cx="217279" cy="24790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/>
        </p:nvSpPr>
        <p:spPr>
          <a:xfrm rot="5400000">
            <a:off x="4423585" y="3736936"/>
            <a:ext cx="217279" cy="2479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/>
        </p:nvSpPr>
        <p:spPr>
          <a:xfrm rot="5400000">
            <a:off x="4971589" y="3736936"/>
            <a:ext cx="217279" cy="2479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/>
        </p:nvSpPr>
        <p:spPr>
          <a:xfrm rot="5400000">
            <a:off x="5245592" y="3736936"/>
            <a:ext cx="217279" cy="24790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/>
        </p:nvSpPr>
        <p:spPr>
          <a:xfrm rot="5400000">
            <a:off x="5519594" y="3736936"/>
            <a:ext cx="217279" cy="24790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/>
        </p:nvSpPr>
        <p:spPr>
          <a:xfrm rot="5400000">
            <a:off x="5793596" y="3736936"/>
            <a:ext cx="217279" cy="24790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/>
        </p:nvSpPr>
        <p:spPr>
          <a:xfrm rot="5400000">
            <a:off x="6067598" y="3736936"/>
            <a:ext cx="217279" cy="247907"/>
          </a:xfrm>
          <a:prstGeom prst="rect">
            <a:avLst/>
          </a:prstGeom>
          <a:noFill/>
          <a:ln>
            <a:solidFill>
              <a:srgbClr val="BC1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 rot="5400000">
            <a:off x="4149582" y="2227588"/>
            <a:ext cx="217279" cy="24790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/>
        </p:nvSpPr>
        <p:spPr>
          <a:xfrm rot="5400000">
            <a:off x="4423585" y="2227588"/>
            <a:ext cx="217279" cy="2479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 rot="5400000">
            <a:off x="3817133" y="3108041"/>
            <a:ext cx="1978186" cy="24790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 rot="5400000">
            <a:off x="4971589" y="2227588"/>
            <a:ext cx="217279" cy="2479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 rot="5400000">
            <a:off x="5245592" y="2227588"/>
            <a:ext cx="217279" cy="24790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 rot="5400000">
            <a:off x="5519594" y="2227588"/>
            <a:ext cx="217279" cy="24790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 rot="5400000">
            <a:off x="5793596" y="2227588"/>
            <a:ext cx="217279" cy="24790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 rot="5400000">
            <a:off x="6067598" y="2227588"/>
            <a:ext cx="217279" cy="247907"/>
          </a:xfrm>
          <a:prstGeom prst="rect">
            <a:avLst/>
          </a:prstGeom>
          <a:noFill/>
          <a:ln>
            <a:solidFill>
              <a:srgbClr val="BC1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 rot="5400000">
            <a:off x="4149582" y="3988495"/>
            <a:ext cx="217278" cy="24790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 rot="5400000">
            <a:off x="4423585" y="3988495"/>
            <a:ext cx="217278" cy="2479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 rot="5400000">
            <a:off x="4971589" y="3988495"/>
            <a:ext cx="217278" cy="2479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 rot="5400000">
            <a:off x="5245592" y="3988495"/>
            <a:ext cx="217278" cy="24790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 rot="5400000">
            <a:off x="5519594" y="3988495"/>
            <a:ext cx="217278" cy="24790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 rot="5400000">
            <a:off x="5793596" y="3988495"/>
            <a:ext cx="217278" cy="24790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 rot="5400000">
            <a:off x="6067598" y="3988495"/>
            <a:ext cx="217278" cy="247907"/>
          </a:xfrm>
          <a:prstGeom prst="rect">
            <a:avLst/>
          </a:prstGeom>
          <a:noFill/>
          <a:ln>
            <a:solidFill>
              <a:srgbClr val="BC1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3" name="Straight Arrow Connector 232"/>
          <p:cNvCxnSpPr/>
          <p:nvPr/>
        </p:nvCxnSpPr>
        <p:spPr>
          <a:xfrm flipH="1" flipV="1">
            <a:off x="1583668" y="3353811"/>
            <a:ext cx="530940" cy="132661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Rectangle 233"/>
          <p:cNvSpPr/>
          <p:nvPr/>
        </p:nvSpPr>
        <p:spPr>
          <a:xfrm rot="5400000">
            <a:off x="7791014" y="1592685"/>
            <a:ext cx="303905" cy="22165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6223992" cy="990600"/>
          </a:xfrm>
          <a:solidFill>
            <a:srgbClr val="CCCCFF">
              <a:alpha val="25098"/>
            </a:srgbClr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Retrieval</a:t>
            </a:r>
            <a:br>
              <a:rPr lang="en-US" sz="4000" dirty="0" smtClean="0"/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Associating object and context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2680340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64602"/>
            <a:ext cx="2947653" cy="221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133"/>
          <a:stretch/>
        </p:blipFill>
        <p:spPr bwMode="auto">
          <a:xfrm>
            <a:off x="4768243" y="2268316"/>
            <a:ext cx="2864097" cy="22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1744003"/>
            <a:ext cx="2941203" cy="508023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Context A</a:t>
            </a:r>
          </a:p>
          <a:p>
            <a:r>
              <a:rPr lang="en-US" sz="1200" dirty="0" smtClean="0"/>
              <a:t>Paul’s research lab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782097" y="1744003"/>
            <a:ext cx="2850243" cy="508023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Context B</a:t>
            </a:r>
          </a:p>
          <a:p>
            <a:r>
              <a:rPr lang="en-US" sz="1200" dirty="0"/>
              <a:t>Hare </a:t>
            </a:r>
            <a:r>
              <a:rPr lang="en-US" sz="1200" dirty="0" smtClean="0"/>
              <a:t>Krishna convention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264731" y="1744003"/>
            <a:ext cx="1365342" cy="508023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Features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632340" y="1744003"/>
            <a:ext cx="1365342" cy="508023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Features</a:t>
            </a:r>
            <a:endParaRPr lang="en-US" sz="20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27586547"/>
              </p:ext>
            </p:extLst>
          </p:nvPr>
        </p:nvGraphicFramePr>
        <p:xfrm>
          <a:off x="1315839" y="4689140"/>
          <a:ext cx="1440164" cy="1296148"/>
        </p:xfrm>
        <a:graphic>
          <a:graphicData uri="http://schemas.openxmlformats.org/drawingml/2006/table">
            <a:tbl>
              <a:tblPr/>
              <a:tblGrid>
                <a:gridCol w="360041"/>
                <a:gridCol w="360041"/>
                <a:gridCol w="360041"/>
                <a:gridCol w="360041"/>
              </a:tblGrid>
              <a:tr h="32403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03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03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03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88330342"/>
              </p:ext>
            </p:extLst>
          </p:nvPr>
        </p:nvGraphicFramePr>
        <p:xfrm>
          <a:off x="2972023" y="4767839"/>
          <a:ext cx="1440164" cy="1296148"/>
        </p:xfrm>
        <a:graphic>
          <a:graphicData uri="http://schemas.openxmlformats.org/drawingml/2006/table">
            <a:tbl>
              <a:tblPr/>
              <a:tblGrid>
                <a:gridCol w="360041"/>
                <a:gridCol w="360041"/>
                <a:gridCol w="360041"/>
                <a:gridCol w="360041"/>
              </a:tblGrid>
              <a:tr h="3240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40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40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40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251118" y="2254147"/>
            <a:ext cx="1352355" cy="16158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1100" dirty="0" smtClean="0"/>
          </a:p>
          <a:p>
            <a:r>
              <a:rPr lang="en-US" sz="1100" dirty="0" smtClean="0"/>
              <a:t>Science </a:t>
            </a:r>
            <a:r>
              <a:rPr lang="en-US" sz="1100" dirty="0"/>
              <a:t>stuff</a:t>
            </a:r>
          </a:p>
          <a:p>
            <a:pPr marL="342900" indent="-342900">
              <a:buAutoNum type="arabicParenR"/>
            </a:pPr>
            <a:endParaRPr lang="en-US" sz="1100" dirty="0"/>
          </a:p>
          <a:p>
            <a:r>
              <a:rPr lang="en-US" sz="1100" dirty="0" smtClean="0"/>
              <a:t>Science </a:t>
            </a:r>
            <a:r>
              <a:rPr lang="en-US" sz="1100" dirty="0"/>
              <a:t>stuff</a:t>
            </a:r>
          </a:p>
          <a:p>
            <a:endParaRPr lang="en-US" sz="1100" dirty="0"/>
          </a:p>
          <a:p>
            <a:r>
              <a:rPr lang="en-US" sz="1100" dirty="0" smtClean="0"/>
              <a:t>Science </a:t>
            </a:r>
            <a:r>
              <a:rPr lang="en-US" sz="1100" dirty="0"/>
              <a:t>stuff</a:t>
            </a:r>
          </a:p>
          <a:p>
            <a:endParaRPr lang="en-US" sz="1100" dirty="0"/>
          </a:p>
          <a:p>
            <a:r>
              <a:rPr lang="en-US" sz="1100" dirty="0" smtClean="0"/>
              <a:t>Science </a:t>
            </a:r>
            <a:r>
              <a:rPr lang="en-US" sz="1100" dirty="0"/>
              <a:t>stuff</a:t>
            </a:r>
          </a:p>
          <a:p>
            <a:endParaRPr lang="en-US" sz="11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71500" y="1124744"/>
            <a:ext cx="7374754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Autoassociation, What happens if we change the context</a:t>
            </a:r>
            <a:endParaRPr lang="en-US" sz="1200" strike="sngStrike" dirty="0"/>
          </a:p>
        </p:txBody>
      </p:sp>
      <p:sp>
        <p:nvSpPr>
          <p:cNvPr id="23" name="TextBox 22"/>
          <p:cNvSpPr txBox="1"/>
          <p:nvPr/>
        </p:nvSpPr>
        <p:spPr>
          <a:xfrm>
            <a:off x="7621650" y="2245221"/>
            <a:ext cx="1352355" cy="16158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1100" dirty="0" smtClean="0"/>
          </a:p>
          <a:p>
            <a:r>
              <a:rPr lang="en-US" sz="1100" dirty="0"/>
              <a:t>Hare Krishna stuff</a:t>
            </a:r>
          </a:p>
          <a:p>
            <a:pPr marL="342900" indent="-342900">
              <a:buAutoNum type="arabicParenR"/>
            </a:pPr>
            <a:endParaRPr lang="en-US" sz="1100" dirty="0"/>
          </a:p>
          <a:p>
            <a:r>
              <a:rPr lang="en-US" sz="1100" dirty="0"/>
              <a:t>Hare Krishna stuff</a:t>
            </a:r>
          </a:p>
          <a:p>
            <a:endParaRPr lang="en-US" sz="1100" dirty="0"/>
          </a:p>
          <a:p>
            <a:r>
              <a:rPr lang="en-US" sz="1100" dirty="0"/>
              <a:t>Hare Krishna stuff</a:t>
            </a:r>
          </a:p>
          <a:p>
            <a:endParaRPr lang="en-US" sz="1100" dirty="0"/>
          </a:p>
          <a:p>
            <a:r>
              <a:rPr lang="en-US" sz="1100" dirty="0"/>
              <a:t>Hare Krishna stuff</a:t>
            </a:r>
          </a:p>
          <a:p>
            <a:endParaRPr lang="en-US" sz="1100" dirty="0" smtClean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57143553"/>
              </p:ext>
            </p:extLst>
          </p:nvPr>
        </p:nvGraphicFramePr>
        <p:xfrm>
          <a:off x="5940148" y="4718449"/>
          <a:ext cx="1440164" cy="1296148"/>
        </p:xfrm>
        <a:graphic>
          <a:graphicData uri="http://schemas.openxmlformats.org/drawingml/2006/table">
            <a:tbl>
              <a:tblPr/>
              <a:tblGrid>
                <a:gridCol w="360041"/>
                <a:gridCol w="360041"/>
                <a:gridCol w="360041"/>
                <a:gridCol w="360041"/>
              </a:tblGrid>
              <a:tr h="32403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03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03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03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16167537"/>
              </p:ext>
            </p:extLst>
          </p:nvPr>
        </p:nvGraphicFramePr>
        <p:xfrm>
          <a:off x="7596332" y="4797148"/>
          <a:ext cx="1440164" cy="1296148"/>
        </p:xfrm>
        <a:graphic>
          <a:graphicData uri="http://schemas.openxmlformats.org/drawingml/2006/table">
            <a:tbl>
              <a:tblPr/>
              <a:tblGrid>
                <a:gridCol w="360041"/>
                <a:gridCol w="360041"/>
                <a:gridCol w="360041"/>
                <a:gridCol w="360041"/>
              </a:tblGrid>
              <a:tr h="3240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40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40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40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782097" y="4657489"/>
            <a:ext cx="1352355" cy="16158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1100" dirty="0" smtClean="0"/>
          </a:p>
          <a:p>
            <a:r>
              <a:rPr lang="en-US" sz="1100" dirty="0"/>
              <a:t>Hare Krishna stuff</a:t>
            </a:r>
          </a:p>
          <a:p>
            <a:pPr marL="342900" indent="-342900">
              <a:buAutoNum type="arabicParenR"/>
            </a:pPr>
            <a:endParaRPr lang="en-US" sz="1100" dirty="0"/>
          </a:p>
          <a:p>
            <a:r>
              <a:rPr lang="en-US" sz="1100" dirty="0"/>
              <a:t>Hare Krishna stuff</a:t>
            </a:r>
          </a:p>
          <a:p>
            <a:endParaRPr lang="en-US" sz="1100" dirty="0"/>
          </a:p>
          <a:p>
            <a:r>
              <a:rPr lang="en-US" sz="1100" dirty="0"/>
              <a:t>Hare Krishna stuff</a:t>
            </a:r>
          </a:p>
          <a:p>
            <a:endParaRPr lang="en-US" sz="1100" dirty="0"/>
          </a:p>
          <a:p>
            <a:r>
              <a:rPr lang="en-US" sz="1100" dirty="0"/>
              <a:t>Hare Krishna stuff</a:t>
            </a:r>
          </a:p>
          <a:p>
            <a:endParaRPr lang="en-US" sz="11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431540" y="4621485"/>
            <a:ext cx="1352355" cy="16158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1100" dirty="0" smtClean="0"/>
          </a:p>
          <a:p>
            <a:r>
              <a:rPr lang="en-US" sz="1100" dirty="0" smtClean="0"/>
              <a:t>Science </a:t>
            </a:r>
            <a:r>
              <a:rPr lang="en-US" sz="1100" dirty="0"/>
              <a:t>stuff</a:t>
            </a:r>
          </a:p>
          <a:p>
            <a:pPr marL="342900" indent="-342900">
              <a:buAutoNum type="arabicParenR"/>
            </a:pPr>
            <a:endParaRPr lang="en-US" sz="1100" dirty="0"/>
          </a:p>
          <a:p>
            <a:r>
              <a:rPr lang="en-US" sz="1100" dirty="0" smtClean="0"/>
              <a:t>Science </a:t>
            </a:r>
            <a:r>
              <a:rPr lang="en-US" sz="1100" dirty="0"/>
              <a:t>stuff</a:t>
            </a:r>
          </a:p>
          <a:p>
            <a:endParaRPr lang="en-US" sz="1100" dirty="0"/>
          </a:p>
          <a:p>
            <a:r>
              <a:rPr lang="en-US" sz="1100" dirty="0" smtClean="0"/>
              <a:t>Science </a:t>
            </a:r>
            <a:r>
              <a:rPr lang="en-US" sz="1100" dirty="0"/>
              <a:t>stuff</a:t>
            </a:r>
          </a:p>
          <a:p>
            <a:endParaRPr lang="en-US" sz="1100" dirty="0"/>
          </a:p>
          <a:p>
            <a:r>
              <a:rPr lang="en-US" sz="1100" dirty="0" smtClean="0"/>
              <a:t>Science </a:t>
            </a:r>
            <a:r>
              <a:rPr lang="en-US" sz="1100" dirty="0"/>
              <a:t>stuff</a:t>
            </a:r>
          </a:p>
          <a:p>
            <a:endParaRPr lang="en-US" sz="1100" dirty="0" smtClean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6223992" cy="990600"/>
          </a:xfrm>
          <a:solidFill>
            <a:srgbClr val="CCCCFF">
              <a:alpha val="25098"/>
            </a:srgbClr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Retrieval</a:t>
            </a:r>
            <a:br>
              <a:rPr lang="en-US" sz="4000" dirty="0" smtClean="0"/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Associating object and context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394770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71500" y="1124744"/>
            <a:ext cx="8820980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Autoassociation, What happens if we change the context?</a:t>
            </a:r>
            <a:endParaRPr lang="en-US" sz="1200" strike="sngStrike" dirty="0"/>
          </a:p>
        </p:txBody>
      </p:sp>
      <p:sp>
        <p:nvSpPr>
          <p:cNvPr id="20" name="TextBox 19"/>
          <p:cNvSpPr txBox="1"/>
          <p:nvPr/>
        </p:nvSpPr>
        <p:spPr>
          <a:xfrm>
            <a:off x="3030290" y="2564904"/>
            <a:ext cx="3161890" cy="16158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endParaRPr lang="en-US" sz="1100" dirty="0" smtClean="0"/>
          </a:p>
          <a:p>
            <a:r>
              <a:rPr lang="en-US" sz="1100" dirty="0" smtClean="0"/>
              <a:t> 1) Sallow complexion / </a:t>
            </a:r>
            <a:r>
              <a:rPr lang="en-US" sz="1100" dirty="0"/>
              <a:t>Hare Krishna stuff</a:t>
            </a:r>
          </a:p>
          <a:p>
            <a:pPr marL="342900" indent="-342900">
              <a:buAutoNum type="arabicParenR"/>
            </a:pPr>
            <a:endParaRPr lang="en-US" sz="1100" dirty="0" smtClean="0"/>
          </a:p>
          <a:p>
            <a:r>
              <a:rPr lang="en-US" sz="1100" dirty="0" smtClean="0"/>
              <a:t>2) Receding Hair Line</a:t>
            </a:r>
            <a:r>
              <a:rPr lang="en-US" sz="1100" dirty="0"/>
              <a:t> </a:t>
            </a:r>
            <a:r>
              <a:rPr lang="en-US" sz="1100" dirty="0" smtClean="0"/>
              <a:t>/ </a:t>
            </a:r>
            <a:r>
              <a:rPr lang="en-US" sz="1100" dirty="0"/>
              <a:t>Hare Krishna stuff</a:t>
            </a:r>
          </a:p>
          <a:p>
            <a:endParaRPr lang="en-US" sz="1100" dirty="0" smtClean="0"/>
          </a:p>
          <a:p>
            <a:r>
              <a:rPr lang="en-US" sz="1100" dirty="0" smtClean="0"/>
              <a:t>3) Sunken eyes</a:t>
            </a:r>
            <a:r>
              <a:rPr lang="en-US" sz="1100" dirty="0"/>
              <a:t> </a:t>
            </a:r>
            <a:r>
              <a:rPr lang="en-US" sz="1100" dirty="0" smtClean="0"/>
              <a:t>/ </a:t>
            </a:r>
            <a:r>
              <a:rPr lang="en-US" sz="1100" dirty="0"/>
              <a:t>Hare Krishna stuff</a:t>
            </a:r>
          </a:p>
          <a:p>
            <a:endParaRPr lang="en-US" sz="1100" dirty="0"/>
          </a:p>
          <a:p>
            <a:r>
              <a:rPr lang="en-US" sz="1100" dirty="0" smtClean="0"/>
              <a:t>4) Five-o-clock shadow</a:t>
            </a:r>
            <a:r>
              <a:rPr lang="en-US" sz="1100" dirty="0"/>
              <a:t> </a:t>
            </a:r>
            <a:r>
              <a:rPr lang="en-US" sz="1100" dirty="0" smtClean="0"/>
              <a:t>/ </a:t>
            </a:r>
            <a:r>
              <a:rPr lang="en-US" sz="1100" dirty="0"/>
              <a:t>Hare Krishna </a:t>
            </a:r>
            <a:r>
              <a:rPr lang="en-US" sz="1100" dirty="0" smtClean="0"/>
              <a:t>stuff</a:t>
            </a:r>
          </a:p>
          <a:p>
            <a:endParaRPr lang="en-US" sz="1100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96237533"/>
              </p:ext>
            </p:extLst>
          </p:nvPr>
        </p:nvGraphicFramePr>
        <p:xfrm>
          <a:off x="3047324" y="3995101"/>
          <a:ext cx="1346912" cy="1324948"/>
        </p:xfrm>
        <a:graphic>
          <a:graphicData uri="http://schemas.openxmlformats.org/drawingml/2006/table">
            <a:tbl>
              <a:tblPr/>
              <a:tblGrid>
                <a:gridCol w="336728"/>
                <a:gridCol w="336728"/>
                <a:gridCol w="336728"/>
                <a:gridCol w="336728"/>
              </a:tblGrid>
              <a:tr h="33123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3096228" y="2266669"/>
            <a:ext cx="3023944" cy="388457"/>
            <a:chOff x="4068336" y="2016700"/>
            <a:chExt cx="3023944" cy="388457"/>
          </a:xfrm>
        </p:grpSpPr>
        <p:sp>
          <p:nvSpPr>
            <p:cNvPr id="30" name="TextBox 29"/>
            <p:cNvSpPr txBox="1"/>
            <p:nvPr/>
          </p:nvSpPr>
          <p:spPr>
            <a:xfrm>
              <a:off x="4068336" y="2016700"/>
              <a:ext cx="1398090" cy="388457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 anchor="ctr">
              <a:normAutofit fontScale="75000" lnSpcReduction="2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 smtClean="0"/>
                <a:t>Object</a:t>
              </a:r>
            </a:p>
            <a:p>
              <a:r>
                <a:rPr lang="en-US" sz="1200" b="1" dirty="0" smtClean="0"/>
                <a:t>Paul the grad student</a:t>
              </a:r>
              <a:endParaRPr lang="en-US" sz="12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08496" y="2016700"/>
              <a:ext cx="1583784" cy="388457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 anchor="ctr">
              <a:normAutofit fontScale="75000" lnSpcReduction="2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 smtClean="0"/>
                <a:t>Context B</a:t>
              </a:r>
            </a:p>
            <a:p>
              <a:r>
                <a:rPr lang="en-US" sz="1200" b="1" dirty="0"/>
                <a:t>Hare Krishna convention</a:t>
              </a:r>
            </a:p>
          </p:txBody>
        </p:sp>
      </p:grp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1380825"/>
              </p:ext>
            </p:extLst>
          </p:nvPr>
        </p:nvGraphicFramePr>
        <p:xfrm>
          <a:off x="3228000" y="5450365"/>
          <a:ext cx="1346912" cy="1324948"/>
        </p:xfrm>
        <a:graphic>
          <a:graphicData uri="http://schemas.openxmlformats.org/drawingml/2006/table">
            <a:tbl>
              <a:tblPr/>
              <a:tblGrid>
                <a:gridCol w="336728"/>
                <a:gridCol w="336728"/>
                <a:gridCol w="336728"/>
                <a:gridCol w="336728"/>
              </a:tblGrid>
              <a:tr h="331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cxnSp>
        <p:nvCxnSpPr>
          <p:cNvPr id="34" name="Straight Arrow Connector 33"/>
          <p:cNvCxnSpPr/>
          <p:nvPr/>
        </p:nvCxnSpPr>
        <p:spPr>
          <a:xfrm>
            <a:off x="3096228" y="2130797"/>
            <a:ext cx="1259748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608396" y="2130797"/>
            <a:ext cx="1259748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023828" y="1612532"/>
            <a:ext cx="289832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600" b="1" dirty="0" smtClean="0">
                <a:solidFill>
                  <a:srgbClr val="FF0000"/>
                </a:solidFill>
              </a:rPr>
              <a:t>Combine Object &amp; Context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44416994"/>
              </p:ext>
            </p:extLst>
          </p:nvPr>
        </p:nvGraphicFramePr>
        <p:xfrm>
          <a:off x="4427984" y="4005064"/>
          <a:ext cx="1440164" cy="1296148"/>
        </p:xfrm>
        <a:graphic>
          <a:graphicData uri="http://schemas.openxmlformats.org/drawingml/2006/table">
            <a:tbl>
              <a:tblPr/>
              <a:tblGrid>
                <a:gridCol w="360041"/>
                <a:gridCol w="360041"/>
                <a:gridCol w="360041"/>
                <a:gridCol w="360041"/>
              </a:tblGrid>
              <a:tr h="32403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03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03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03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3455567"/>
              </p:ext>
            </p:extLst>
          </p:nvPr>
        </p:nvGraphicFramePr>
        <p:xfrm>
          <a:off x="4602547" y="5445224"/>
          <a:ext cx="1440164" cy="1332148"/>
        </p:xfrm>
        <a:graphic>
          <a:graphicData uri="http://schemas.openxmlformats.org/drawingml/2006/table">
            <a:tbl>
              <a:tblPr/>
              <a:tblGrid>
                <a:gridCol w="360041"/>
                <a:gridCol w="360041"/>
                <a:gridCol w="360041"/>
                <a:gridCol w="360041"/>
              </a:tblGrid>
              <a:tr h="3330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30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30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30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816280" cy="990600"/>
          </a:xfrm>
          <a:solidFill>
            <a:srgbClr val="CCCCFF">
              <a:alpha val="25098"/>
            </a:srgbClr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Retrieval</a:t>
            </a:r>
            <a:br>
              <a:rPr lang="en-US" sz="4000" dirty="0" smtClean="0"/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Associating object and context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6999465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61148" y="3773308"/>
            <a:ext cx="2411243" cy="345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203848" y="1484784"/>
            <a:ext cx="208823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000" b="1" dirty="0" smtClean="0"/>
              <a:t>Taking the inner Product</a:t>
            </a:r>
            <a:endParaRPr lang="en-US" sz="10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143508" y="1586686"/>
            <a:ext cx="2871430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Paul out of context</a:t>
            </a:r>
          </a:p>
          <a:p>
            <a:r>
              <a:rPr lang="en-US" sz="1200" dirty="0" smtClean="0"/>
              <a:t>Observe Paul with his new friends</a:t>
            </a:r>
            <a:endParaRPr lang="en-US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149575" y="1124744"/>
            <a:ext cx="6131494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Memory retrieval with new contextual information</a:t>
            </a:r>
            <a:endParaRPr lang="en-US" sz="1200" strike="sngStrike" dirty="0"/>
          </a:p>
        </p:txBody>
      </p:sp>
      <p:sp>
        <p:nvSpPr>
          <p:cNvPr id="33" name="TextBox 32"/>
          <p:cNvSpPr txBox="1"/>
          <p:nvPr/>
        </p:nvSpPr>
        <p:spPr>
          <a:xfrm>
            <a:off x="3449663" y="1607895"/>
            <a:ext cx="219624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600" b="1" dirty="0" smtClean="0">
                <a:solidFill>
                  <a:srgbClr val="FF0000"/>
                </a:solidFill>
              </a:rPr>
              <a:t>Correlation Matrix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 rot="5400000">
            <a:off x="4454305" y="1291320"/>
            <a:ext cx="217280" cy="2165923"/>
            <a:chOff x="1036041" y="4169460"/>
            <a:chExt cx="287470" cy="2201927"/>
          </a:xfrm>
        </p:grpSpPr>
        <p:sp>
          <p:nvSpPr>
            <p:cNvPr id="63" name="Rectangle 62"/>
            <p:cNvSpPr/>
            <p:nvPr/>
          </p:nvSpPr>
          <p:spPr>
            <a:xfrm>
              <a:off x="1036042" y="6119359"/>
              <a:ext cx="287469" cy="252028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036042" y="5840802"/>
              <a:ext cx="287469" cy="25202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036041" y="5562245"/>
              <a:ext cx="287469" cy="25202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036042" y="5283688"/>
              <a:ext cx="287469" cy="252028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036042" y="5005131"/>
              <a:ext cx="287469" cy="252028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036042" y="4726574"/>
              <a:ext cx="287469" cy="252028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036041" y="4448017"/>
              <a:ext cx="287469" cy="252028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36042" y="4169460"/>
              <a:ext cx="287469" cy="252028"/>
            </a:xfrm>
            <a:prstGeom prst="rect">
              <a:avLst/>
            </a:prstGeom>
            <a:noFill/>
            <a:ln>
              <a:solidFill>
                <a:srgbClr val="BC1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 rot="5400000">
            <a:off x="4454305" y="1542878"/>
            <a:ext cx="217280" cy="2165923"/>
            <a:chOff x="1036041" y="4169460"/>
            <a:chExt cx="287470" cy="2201927"/>
          </a:xfrm>
        </p:grpSpPr>
        <p:sp>
          <p:nvSpPr>
            <p:cNvPr id="72" name="Rectangle 71"/>
            <p:cNvSpPr/>
            <p:nvPr/>
          </p:nvSpPr>
          <p:spPr>
            <a:xfrm>
              <a:off x="1036042" y="6119359"/>
              <a:ext cx="287469" cy="252028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036042" y="5840802"/>
              <a:ext cx="287469" cy="25202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036041" y="5562245"/>
              <a:ext cx="287469" cy="25202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036042" y="5283688"/>
              <a:ext cx="287469" cy="252028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036042" y="5005131"/>
              <a:ext cx="287469" cy="252028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036042" y="4726574"/>
              <a:ext cx="287469" cy="252028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036041" y="4448017"/>
              <a:ext cx="287469" cy="252028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036042" y="4169460"/>
              <a:ext cx="287469" cy="252028"/>
            </a:xfrm>
            <a:prstGeom prst="rect">
              <a:avLst/>
            </a:prstGeom>
            <a:noFill/>
            <a:ln>
              <a:solidFill>
                <a:srgbClr val="BC1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 rot="5400000">
            <a:off x="4454305" y="1794436"/>
            <a:ext cx="217280" cy="2165923"/>
            <a:chOff x="1036041" y="4169460"/>
            <a:chExt cx="287470" cy="2201927"/>
          </a:xfrm>
        </p:grpSpPr>
        <p:sp>
          <p:nvSpPr>
            <p:cNvPr id="85" name="Rectangle 84"/>
            <p:cNvSpPr/>
            <p:nvPr/>
          </p:nvSpPr>
          <p:spPr>
            <a:xfrm>
              <a:off x="1036042" y="6119359"/>
              <a:ext cx="287469" cy="252028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036042" y="5840802"/>
              <a:ext cx="287469" cy="25202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036041" y="5562245"/>
              <a:ext cx="287469" cy="25202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036042" y="5283688"/>
              <a:ext cx="287469" cy="252028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036042" y="5005131"/>
              <a:ext cx="287469" cy="252028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036042" y="4726574"/>
              <a:ext cx="287469" cy="252028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036041" y="4448017"/>
              <a:ext cx="287469" cy="252028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036042" y="4169460"/>
              <a:ext cx="287469" cy="252028"/>
            </a:xfrm>
            <a:prstGeom prst="rect">
              <a:avLst/>
            </a:prstGeom>
            <a:noFill/>
            <a:ln>
              <a:solidFill>
                <a:srgbClr val="BC1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 rot="5400000">
            <a:off x="4454305" y="2045994"/>
            <a:ext cx="217280" cy="2165923"/>
            <a:chOff x="1036041" y="4169460"/>
            <a:chExt cx="287470" cy="2201927"/>
          </a:xfrm>
        </p:grpSpPr>
        <p:sp>
          <p:nvSpPr>
            <p:cNvPr id="94" name="Rectangle 93"/>
            <p:cNvSpPr/>
            <p:nvPr/>
          </p:nvSpPr>
          <p:spPr>
            <a:xfrm>
              <a:off x="1036042" y="6119359"/>
              <a:ext cx="287469" cy="252028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036042" y="5840802"/>
              <a:ext cx="287469" cy="25202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036041" y="5562245"/>
              <a:ext cx="287469" cy="25202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036042" y="5283688"/>
              <a:ext cx="287469" cy="252028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036042" y="5005131"/>
              <a:ext cx="287469" cy="252028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036042" y="4726574"/>
              <a:ext cx="287469" cy="252028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036041" y="4448017"/>
              <a:ext cx="287469" cy="252028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036042" y="4169460"/>
              <a:ext cx="287469" cy="252028"/>
            </a:xfrm>
            <a:prstGeom prst="rect">
              <a:avLst/>
            </a:prstGeom>
            <a:noFill/>
            <a:ln>
              <a:solidFill>
                <a:srgbClr val="BC1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 rot="5400000">
            <a:off x="4454305" y="2297552"/>
            <a:ext cx="217280" cy="2165923"/>
            <a:chOff x="1036041" y="4169460"/>
            <a:chExt cx="287470" cy="2201927"/>
          </a:xfrm>
        </p:grpSpPr>
        <p:sp>
          <p:nvSpPr>
            <p:cNvPr id="103" name="Rectangle 102"/>
            <p:cNvSpPr/>
            <p:nvPr/>
          </p:nvSpPr>
          <p:spPr>
            <a:xfrm>
              <a:off x="1036042" y="6119359"/>
              <a:ext cx="287469" cy="252028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036042" y="5840802"/>
              <a:ext cx="287469" cy="25202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036041" y="5562245"/>
              <a:ext cx="287469" cy="25202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036042" y="5283688"/>
              <a:ext cx="287469" cy="252028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036042" y="5005131"/>
              <a:ext cx="287469" cy="252028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036042" y="4726574"/>
              <a:ext cx="287469" cy="252028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036041" y="4448017"/>
              <a:ext cx="287469" cy="252028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036042" y="4169460"/>
              <a:ext cx="287469" cy="252028"/>
            </a:xfrm>
            <a:prstGeom prst="rect">
              <a:avLst/>
            </a:prstGeom>
            <a:noFill/>
            <a:ln>
              <a:solidFill>
                <a:srgbClr val="BC1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 rot="5400000">
            <a:off x="4454305" y="2549110"/>
            <a:ext cx="217280" cy="2165923"/>
            <a:chOff x="1036041" y="4169460"/>
            <a:chExt cx="287470" cy="2201927"/>
          </a:xfrm>
        </p:grpSpPr>
        <p:sp>
          <p:nvSpPr>
            <p:cNvPr id="112" name="Rectangle 111"/>
            <p:cNvSpPr/>
            <p:nvPr/>
          </p:nvSpPr>
          <p:spPr>
            <a:xfrm>
              <a:off x="1036042" y="6119359"/>
              <a:ext cx="287469" cy="252028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036042" y="5840802"/>
              <a:ext cx="287469" cy="25202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036041" y="5562245"/>
              <a:ext cx="287469" cy="25202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1036042" y="5283688"/>
              <a:ext cx="287469" cy="252028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036042" y="5005131"/>
              <a:ext cx="287469" cy="252028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036042" y="4726574"/>
              <a:ext cx="287469" cy="252028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036041" y="4448017"/>
              <a:ext cx="287469" cy="252028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1036042" y="4169460"/>
              <a:ext cx="287469" cy="252028"/>
            </a:xfrm>
            <a:prstGeom prst="rect">
              <a:avLst/>
            </a:prstGeom>
            <a:noFill/>
            <a:ln>
              <a:solidFill>
                <a:srgbClr val="BC1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/>
          <p:cNvGrpSpPr/>
          <p:nvPr/>
        </p:nvGrpSpPr>
        <p:grpSpPr>
          <a:xfrm rot="5400000">
            <a:off x="4454305" y="1039762"/>
            <a:ext cx="217280" cy="2165923"/>
            <a:chOff x="1036041" y="4169460"/>
            <a:chExt cx="287470" cy="2201927"/>
          </a:xfrm>
        </p:grpSpPr>
        <p:sp>
          <p:nvSpPr>
            <p:cNvPr id="121" name="Rectangle 120"/>
            <p:cNvSpPr/>
            <p:nvPr/>
          </p:nvSpPr>
          <p:spPr>
            <a:xfrm>
              <a:off x="1036042" y="6119359"/>
              <a:ext cx="287469" cy="252028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036042" y="5840802"/>
              <a:ext cx="287469" cy="25202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1036041" y="5562245"/>
              <a:ext cx="287469" cy="25202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1036042" y="5283688"/>
              <a:ext cx="287469" cy="252028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1036042" y="5005131"/>
              <a:ext cx="287469" cy="252028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1036042" y="4726574"/>
              <a:ext cx="287469" cy="252028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1036041" y="4448017"/>
              <a:ext cx="287469" cy="252028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1036042" y="4169460"/>
              <a:ext cx="287469" cy="252028"/>
            </a:xfrm>
            <a:prstGeom prst="rect">
              <a:avLst/>
            </a:prstGeom>
            <a:noFill/>
            <a:ln>
              <a:solidFill>
                <a:srgbClr val="BC1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/>
          <p:cNvGrpSpPr/>
          <p:nvPr/>
        </p:nvGrpSpPr>
        <p:grpSpPr>
          <a:xfrm rot="5400000">
            <a:off x="4454305" y="2800669"/>
            <a:ext cx="217279" cy="2165923"/>
            <a:chOff x="1036041" y="4169460"/>
            <a:chExt cx="287470" cy="2201927"/>
          </a:xfrm>
        </p:grpSpPr>
        <p:sp>
          <p:nvSpPr>
            <p:cNvPr id="130" name="Rectangle 129"/>
            <p:cNvSpPr/>
            <p:nvPr/>
          </p:nvSpPr>
          <p:spPr>
            <a:xfrm>
              <a:off x="1036042" y="6119359"/>
              <a:ext cx="287469" cy="252028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1036042" y="5840802"/>
              <a:ext cx="287469" cy="25202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1036041" y="5562245"/>
              <a:ext cx="287469" cy="25202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1036042" y="5283688"/>
              <a:ext cx="287469" cy="252028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1036042" y="5005131"/>
              <a:ext cx="287469" cy="252028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1036042" y="4726574"/>
              <a:ext cx="287469" cy="252028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1036041" y="4448017"/>
              <a:ext cx="287469" cy="252028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1036042" y="4169460"/>
              <a:ext cx="287469" cy="252028"/>
            </a:xfrm>
            <a:prstGeom prst="rect">
              <a:avLst/>
            </a:prstGeom>
            <a:noFill/>
            <a:ln>
              <a:solidFill>
                <a:srgbClr val="BC1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78756609"/>
              </p:ext>
            </p:extLst>
          </p:nvPr>
        </p:nvGraphicFramePr>
        <p:xfrm>
          <a:off x="3453123" y="1976046"/>
          <a:ext cx="2228792" cy="1973960"/>
        </p:xfrm>
        <a:graphic>
          <a:graphicData uri="http://schemas.openxmlformats.org/drawingml/2006/table">
            <a:tbl>
              <a:tblPr/>
              <a:tblGrid>
                <a:gridCol w="278599"/>
                <a:gridCol w="278599"/>
                <a:gridCol w="278599"/>
                <a:gridCol w="278599"/>
                <a:gridCol w="278599"/>
                <a:gridCol w="278599"/>
                <a:gridCol w="278599"/>
                <a:gridCol w="278599"/>
              </a:tblGrid>
              <a:tr h="246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1/1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0/0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1/0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1/1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0/0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0/0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1/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1/1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8" name="TextBox 137"/>
          <p:cNvSpPr txBox="1"/>
          <p:nvPr/>
        </p:nvSpPr>
        <p:spPr>
          <a:xfrm>
            <a:off x="5609902" y="2014790"/>
            <a:ext cx="108633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3 2 3 2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5609902" y="2257716"/>
            <a:ext cx="108633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2 3 2 3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5609902" y="2500642"/>
            <a:ext cx="108633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2 3 3 2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5609902" y="2743568"/>
            <a:ext cx="108633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3 2 2 3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5609902" y="2986494"/>
            <a:ext cx="108633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0 0 0 0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5609902" y="3229420"/>
            <a:ext cx="108633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= 0 0 0 0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609902" y="3472346"/>
            <a:ext cx="108633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3 3 3 3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5609902" y="3717032"/>
            <a:ext cx="108633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3 3 3 3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6962489" y="4617132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8" name="Straight Arrow Connector 147"/>
          <p:cNvCxnSpPr/>
          <p:nvPr/>
        </p:nvCxnSpPr>
        <p:spPr>
          <a:xfrm>
            <a:off x="6595440" y="4662028"/>
            <a:ext cx="107290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7635572" y="4518412"/>
            <a:ext cx="1184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= nonsense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15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133"/>
          <a:stretch/>
        </p:blipFill>
        <p:spPr bwMode="auto">
          <a:xfrm>
            <a:off x="150841" y="1970005"/>
            <a:ext cx="2864097" cy="22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36" y="662256"/>
            <a:ext cx="2411243" cy="345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" name="TextBox 153"/>
          <p:cNvSpPr txBox="1"/>
          <p:nvPr/>
        </p:nvSpPr>
        <p:spPr>
          <a:xfrm>
            <a:off x="6555452" y="4365104"/>
            <a:ext cx="1285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3 2 2 3 0 0 3 3</a:t>
            </a:r>
            <a:endParaRPr lang="en-US" sz="1200" dirty="0"/>
          </a:p>
        </p:txBody>
      </p:sp>
      <p:grpSp>
        <p:nvGrpSpPr>
          <p:cNvPr id="2" name="Group 1"/>
          <p:cNvGrpSpPr/>
          <p:nvPr/>
        </p:nvGrpSpPr>
        <p:grpSpPr>
          <a:xfrm rot="16200000">
            <a:off x="3554958" y="5012741"/>
            <a:ext cx="2165923" cy="971954"/>
            <a:chOff x="-189672" y="4409402"/>
            <a:chExt cx="2165923" cy="971954"/>
          </a:xfrm>
        </p:grpSpPr>
        <p:grpSp>
          <p:nvGrpSpPr>
            <p:cNvPr id="163" name="Group 162"/>
            <p:cNvGrpSpPr/>
            <p:nvPr/>
          </p:nvGrpSpPr>
          <p:grpSpPr>
            <a:xfrm rot="5400000">
              <a:off x="784650" y="3686638"/>
              <a:ext cx="217280" cy="2165923"/>
              <a:chOff x="1036041" y="4169460"/>
              <a:chExt cx="287470" cy="2201927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036042" y="6119359"/>
                <a:ext cx="287469" cy="252028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1036042" y="5840802"/>
                <a:ext cx="287469" cy="252028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1036041" y="5562245"/>
                <a:ext cx="287469" cy="252028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1036042" y="5283688"/>
                <a:ext cx="287469" cy="252028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1036042" y="5005131"/>
                <a:ext cx="287469" cy="252028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1036042" y="4726574"/>
                <a:ext cx="287469" cy="252028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1036041" y="4448017"/>
                <a:ext cx="287469" cy="252028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1036042" y="4169460"/>
                <a:ext cx="287469" cy="252028"/>
              </a:xfrm>
              <a:prstGeom prst="rect">
                <a:avLst/>
              </a:prstGeom>
              <a:noFill/>
              <a:ln>
                <a:solidFill>
                  <a:srgbClr val="BC14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 rot="5400000">
              <a:off x="784650" y="3938196"/>
              <a:ext cx="217280" cy="2165923"/>
              <a:chOff x="1036041" y="4169460"/>
              <a:chExt cx="287470" cy="2201927"/>
            </a:xfrm>
          </p:grpSpPr>
          <p:sp>
            <p:nvSpPr>
              <p:cNvPr id="173" name="Rectangle 172"/>
              <p:cNvSpPr/>
              <p:nvPr/>
            </p:nvSpPr>
            <p:spPr>
              <a:xfrm>
                <a:off x="1036042" y="6119359"/>
                <a:ext cx="287469" cy="252028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1036042" y="5840802"/>
                <a:ext cx="287469" cy="252028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1036041" y="5562245"/>
                <a:ext cx="287469" cy="252028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1036042" y="5283688"/>
                <a:ext cx="287469" cy="252028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1036042" y="5005131"/>
                <a:ext cx="287469" cy="252028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1036042" y="4726574"/>
                <a:ext cx="287469" cy="252028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1036041" y="4448017"/>
                <a:ext cx="287469" cy="252028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1036042" y="4169460"/>
                <a:ext cx="287469" cy="252028"/>
              </a:xfrm>
              <a:prstGeom prst="rect">
                <a:avLst/>
              </a:prstGeom>
              <a:noFill/>
              <a:ln>
                <a:solidFill>
                  <a:srgbClr val="BC14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 rot="5400000">
              <a:off x="784650" y="4189754"/>
              <a:ext cx="217280" cy="2165923"/>
              <a:chOff x="1036041" y="4169460"/>
              <a:chExt cx="287470" cy="2201927"/>
            </a:xfrm>
          </p:grpSpPr>
          <p:sp>
            <p:nvSpPr>
              <p:cNvPr id="182" name="Rectangle 181"/>
              <p:cNvSpPr/>
              <p:nvPr/>
            </p:nvSpPr>
            <p:spPr>
              <a:xfrm>
                <a:off x="1036042" y="6119359"/>
                <a:ext cx="287469" cy="252028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1036042" y="5840802"/>
                <a:ext cx="287469" cy="252028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1036041" y="5562245"/>
                <a:ext cx="287469" cy="252028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1036042" y="5283688"/>
                <a:ext cx="287469" cy="252028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1036042" y="5005131"/>
                <a:ext cx="287469" cy="252028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1036042" y="4726574"/>
                <a:ext cx="287469" cy="252028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1036041" y="4448017"/>
                <a:ext cx="287469" cy="252028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1036042" y="4169460"/>
                <a:ext cx="287469" cy="252028"/>
              </a:xfrm>
              <a:prstGeom prst="rect">
                <a:avLst/>
              </a:prstGeom>
              <a:noFill/>
              <a:ln>
                <a:solidFill>
                  <a:srgbClr val="BC14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7" name="Group 216"/>
            <p:cNvGrpSpPr/>
            <p:nvPr/>
          </p:nvGrpSpPr>
          <p:grpSpPr>
            <a:xfrm rot="5400000">
              <a:off x="784650" y="3435080"/>
              <a:ext cx="217280" cy="2165923"/>
              <a:chOff x="1036041" y="4169460"/>
              <a:chExt cx="287470" cy="2201927"/>
            </a:xfrm>
          </p:grpSpPr>
          <p:sp>
            <p:nvSpPr>
              <p:cNvPr id="218" name="Rectangle 217"/>
              <p:cNvSpPr/>
              <p:nvPr/>
            </p:nvSpPr>
            <p:spPr>
              <a:xfrm>
                <a:off x="1036042" y="6119359"/>
                <a:ext cx="287469" cy="252028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1036042" y="5840802"/>
                <a:ext cx="287469" cy="252028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1036041" y="5562245"/>
                <a:ext cx="287469" cy="252028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1036042" y="5283688"/>
                <a:ext cx="287469" cy="252028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1036042" y="5005131"/>
                <a:ext cx="287469" cy="252028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1036042" y="4726574"/>
                <a:ext cx="287469" cy="252028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1036041" y="4448017"/>
                <a:ext cx="287469" cy="252028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1036042" y="4169460"/>
                <a:ext cx="287469" cy="252028"/>
              </a:xfrm>
              <a:prstGeom prst="rect">
                <a:avLst/>
              </a:prstGeom>
              <a:noFill/>
              <a:ln>
                <a:solidFill>
                  <a:srgbClr val="BC14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6" name="TextBox 235"/>
          <p:cNvSpPr txBox="1"/>
          <p:nvPr/>
        </p:nvSpPr>
        <p:spPr>
          <a:xfrm>
            <a:off x="287524" y="4902259"/>
            <a:ext cx="21962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This time we will look at all input/output retrieval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6959257" y="5183904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39" name="Straight Arrow Connector 238"/>
          <p:cNvCxnSpPr/>
          <p:nvPr/>
        </p:nvCxnSpPr>
        <p:spPr>
          <a:xfrm>
            <a:off x="6592208" y="5228800"/>
            <a:ext cx="107290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TextBox 239"/>
          <p:cNvSpPr txBox="1"/>
          <p:nvPr/>
        </p:nvSpPr>
        <p:spPr>
          <a:xfrm>
            <a:off x="7632340" y="5085184"/>
            <a:ext cx="1184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= nonsense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6552220" y="4931876"/>
            <a:ext cx="1285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2 3 3 2 0 0 3 3</a:t>
            </a:r>
            <a:endParaRPr lang="en-US" sz="1200" dirty="0"/>
          </a:p>
        </p:txBody>
      </p:sp>
      <p:sp>
        <p:nvSpPr>
          <p:cNvPr id="242" name="TextBox 241"/>
          <p:cNvSpPr txBox="1"/>
          <p:nvPr/>
        </p:nvSpPr>
        <p:spPr>
          <a:xfrm>
            <a:off x="6959257" y="5759968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43" name="Straight Arrow Connector 242"/>
          <p:cNvCxnSpPr/>
          <p:nvPr/>
        </p:nvCxnSpPr>
        <p:spPr>
          <a:xfrm>
            <a:off x="6592208" y="5804864"/>
            <a:ext cx="107290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TextBox 243"/>
          <p:cNvSpPr txBox="1"/>
          <p:nvPr/>
        </p:nvSpPr>
        <p:spPr>
          <a:xfrm>
            <a:off x="7632340" y="5661248"/>
            <a:ext cx="1184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= nonsense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6552220" y="5507940"/>
            <a:ext cx="1285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3 2 3 2 0 0 3 3</a:t>
            </a:r>
            <a:endParaRPr lang="en-US" sz="1200" dirty="0"/>
          </a:p>
        </p:txBody>
      </p:sp>
      <p:sp>
        <p:nvSpPr>
          <p:cNvPr id="246" name="TextBox 245"/>
          <p:cNvSpPr txBox="1"/>
          <p:nvPr/>
        </p:nvSpPr>
        <p:spPr>
          <a:xfrm>
            <a:off x="6959257" y="6264024"/>
            <a:ext cx="3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47" name="Straight Arrow Connector 246"/>
          <p:cNvCxnSpPr/>
          <p:nvPr/>
        </p:nvCxnSpPr>
        <p:spPr>
          <a:xfrm>
            <a:off x="6592208" y="6308920"/>
            <a:ext cx="107290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TextBox 247"/>
          <p:cNvSpPr txBox="1"/>
          <p:nvPr/>
        </p:nvSpPr>
        <p:spPr>
          <a:xfrm>
            <a:off x="7632340" y="6165304"/>
            <a:ext cx="1184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= nonsense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6552220" y="6011996"/>
            <a:ext cx="1285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2 3 2 3 0 0 3 3</a:t>
            </a:r>
            <a:endParaRPr lang="en-US" sz="1200" dirty="0"/>
          </a:p>
        </p:txBody>
      </p:sp>
      <p:sp>
        <p:nvSpPr>
          <p:cNvPr id="146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6223992" cy="990600"/>
          </a:xfrm>
          <a:solidFill>
            <a:srgbClr val="CCCCFF">
              <a:alpha val="25098"/>
            </a:srgbClr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Retrieval</a:t>
            </a:r>
            <a:br>
              <a:rPr lang="en-US" sz="4000" dirty="0" smtClean="0"/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Associating object and context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2149331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Straight Connector 77"/>
          <p:cNvCxnSpPr>
            <a:endCxn id="191" idx="2"/>
          </p:cNvCxnSpPr>
          <p:nvPr/>
        </p:nvCxnSpPr>
        <p:spPr>
          <a:xfrm flipH="1">
            <a:off x="2592080" y="2959291"/>
            <a:ext cx="31707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90600"/>
          </a:xfrm>
          <a:solidFill>
            <a:srgbClr val="CCCCFF">
              <a:alpha val="25098"/>
            </a:srgbClr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Associative Memory</a:t>
            </a:r>
            <a:br>
              <a:rPr lang="en-US" sz="4000" dirty="0" smtClean="0"/>
            </a:br>
            <a:r>
              <a:rPr lang="en-US" sz="2000" dirty="0" smtClean="0"/>
              <a:t>The “Complete” </a:t>
            </a:r>
            <a:r>
              <a:rPr lang="en-US" sz="2000" dirty="0" err="1" smtClean="0"/>
              <a:t>Hebb</a:t>
            </a:r>
            <a:r>
              <a:rPr lang="en-US" sz="2000" dirty="0" smtClean="0"/>
              <a:t>-Marr Model</a:t>
            </a:r>
            <a:endParaRPr lang="en-US" sz="2000" dirty="0"/>
          </a:p>
        </p:txBody>
      </p:sp>
      <p:sp>
        <p:nvSpPr>
          <p:cNvPr id="115" name="TextBox 114"/>
          <p:cNvSpPr txBox="1"/>
          <p:nvPr/>
        </p:nvSpPr>
        <p:spPr>
          <a:xfrm>
            <a:off x="0" y="1844824"/>
            <a:ext cx="24672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Assumptions: </a:t>
            </a:r>
          </a:p>
          <a:p>
            <a:endParaRPr lang="en-US" sz="1400" b="1" dirty="0" smtClean="0"/>
          </a:p>
          <a:p>
            <a:pPr marL="228600" indent="-228600">
              <a:buAutoNum type="arabicParenR"/>
            </a:pPr>
            <a:r>
              <a:rPr lang="en-US" sz="1200" dirty="0" smtClean="0"/>
              <a:t>inhibition applied to dendrite will be subtractive</a:t>
            </a:r>
          </a:p>
          <a:p>
            <a:pPr marL="228600" indent="-228600">
              <a:buAutoNum type="arabicParenR"/>
            </a:pPr>
            <a:endParaRPr lang="en-US" sz="1200" dirty="0" smtClean="0"/>
          </a:p>
          <a:p>
            <a:r>
              <a:rPr lang="en-US" sz="1200" dirty="0" smtClean="0"/>
              <a:t>2) Inhibition applied to soma will be capable of performing division</a:t>
            </a:r>
            <a:endParaRPr lang="en-US" sz="1200" dirty="0"/>
          </a:p>
        </p:txBody>
      </p:sp>
      <p:grpSp>
        <p:nvGrpSpPr>
          <p:cNvPr id="3" name="Group 15"/>
          <p:cNvGrpSpPr/>
          <p:nvPr/>
        </p:nvGrpSpPr>
        <p:grpSpPr>
          <a:xfrm>
            <a:off x="2683550" y="2959646"/>
            <a:ext cx="1291843" cy="513857"/>
            <a:chOff x="4165982" y="2888940"/>
            <a:chExt cx="1291843" cy="513857"/>
          </a:xfrm>
        </p:grpSpPr>
        <p:grpSp>
          <p:nvGrpSpPr>
            <p:cNvPr id="4" name="Group 14"/>
            <p:cNvGrpSpPr/>
            <p:nvPr/>
          </p:nvGrpSpPr>
          <p:grpSpPr>
            <a:xfrm>
              <a:off x="4165982" y="2888940"/>
              <a:ext cx="1291843" cy="462755"/>
              <a:chOff x="4165982" y="2888940"/>
              <a:chExt cx="1291843" cy="462755"/>
            </a:xfrm>
          </p:grpSpPr>
          <p:grpSp>
            <p:nvGrpSpPr>
              <p:cNvPr id="7" name="Group 11"/>
              <p:cNvGrpSpPr/>
              <p:nvPr/>
            </p:nvGrpSpPr>
            <p:grpSpPr>
              <a:xfrm>
                <a:off x="4181475" y="2888940"/>
                <a:ext cx="1276350" cy="462755"/>
                <a:chOff x="4181475" y="2888940"/>
                <a:chExt cx="1276350" cy="462755"/>
              </a:xfrm>
            </p:grpSpPr>
            <p:sp>
              <p:nvSpPr>
                <p:cNvPr id="11" name="Freeform 10"/>
                <p:cNvSpPr/>
                <p:nvPr/>
              </p:nvSpPr>
              <p:spPr>
                <a:xfrm>
                  <a:off x="4181475" y="2888940"/>
                  <a:ext cx="1276350" cy="390747"/>
                </a:xfrm>
                <a:custGeom>
                  <a:avLst/>
                  <a:gdLst>
                    <a:gd name="connsiteX0" fmla="*/ 1276350 w 1276350"/>
                    <a:gd name="connsiteY0" fmla="*/ 0 h 390747"/>
                    <a:gd name="connsiteX1" fmla="*/ 1085850 w 1276350"/>
                    <a:gd name="connsiteY1" fmla="*/ 152400 h 390747"/>
                    <a:gd name="connsiteX2" fmla="*/ 933450 w 1276350"/>
                    <a:gd name="connsiteY2" fmla="*/ 352425 h 390747"/>
                    <a:gd name="connsiteX3" fmla="*/ 0 w 1276350"/>
                    <a:gd name="connsiteY3" fmla="*/ 390525 h 390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76350" h="390747">
                      <a:moveTo>
                        <a:pt x="1276350" y="0"/>
                      </a:moveTo>
                      <a:cubicBezTo>
                        <a:pt x="1209675" y="46831"/>
                        <a:pt x="1143000" y="93663"/>
                        <a:pt x="1085850" y="152400"/>
                      </a:cubicBezTo>
                      <a:cubicBezTo>
                        <a:pt x="1028700" y="211137"/>
                        <a:pt x="1114425" y="312738"/>
                        <a:pt x="933450" y="352425"/>
                      </a:cubicBezTo>
                      <a:cubicBezTo>
                        <a:pt x="752475" y="392112"/>
                        <a:pt x="376237" y="391318"/>
                        <a:pt x="0" y="390525"/>
                      </a:cubicBezTo>
                    </a:path>
                  </a:pathLst>
                </a:custGeom>
                <a:noFill/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4572000" y="3207679"/>
                  <a:ext cx="324036" cy="14401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Oval 12"/>
              <p:cNvSpPr/>
              <p:nvPr/>
            </p:nvSpPr>
            <p:spPr>
              <a:xfrm>
                <a:off x="4165982" y="3248980"/>
                <a:ext cx="54006" cy="540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rot="5400000">
                <a:off x="4889554" y="3219458"/>
                <a:ext cx="93971" cy="8100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9" name="TextBox 128"/>
            <p:cNvSpPr txBox="1"/>
            <p:nvPr/>
          </p:nvSpPr>
          <p:spPr>
            <a:xfrm>
              <a:off x="4594502" y="3156576"/>
              <a:ext cx="2790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S</a:t>
              </a:r>
              <a:endParaRPr lang="en-US" sz="1000" dirty="0"/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3440649" y="3247678"/>
            <a:ext cx="21067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:   </a:t>
            </a:r>
            <a:r>
              <a:rPr lang="en-US" sz="1000" b="1" dirty="0" smtClean="0"/>
              <a:t>Subtracts</a:t>
            </a:r>
            <a:r>
              <a:rPr lang="en-US" sz="1000" dirty="0" smtClean="0"/>
              <a:t> “un-modifiable” excitatory component of the input</a:t>
            </a:r>
            <a:endParaRPr lang="en-US" sz="1000" dirty="0"/>
          </a:p>
        </p:txBody>
      </p:sp>
      <p:grpSp>
        <p:nvGrpSpPr>
          <p:cNvPr id="15" name="Group 231"/>
          <p:cNvGrpSpPr/>
          <p:nvPr/>
        </p:nvGrpSpPr>
        <p:grpSpPr>
          <a:xfrm>
            <a:off x="2992525" y="3895749"/>
            <a:ext cx="279031" cy="891646"/>
            <a:chOff x="3103656" y="2796650"/>
            <a:chExt cx="279031" cy="1400035"/>
          </a:xfrm>
        </p:grpSpPr>
        <p:cxnSp>
          <p:nvCxnSpPr>
            <p:cNvPr id="233" name="Straight Connector 232"/>
            <p:cNvCxnSpPr/>
            <p:nvPr/>
          </p:nvCxnSpPr>
          <p:spPr>
            <a:xfrm flipV="1">
              <a:off x="3224925" y="2796650"/>
              <a:ext cx="0" cy="140003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Diamond 233"/>
            <p:cNvSpPr/>
            <p:nvPr/>
          </p:nvSpPr>
          <p:spPr>
            <a:xfrm>
              <a:off x="3126345" y="3232735"/>
              <a:ext cx="216024" cy="366076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3103656" y="3232735"/>
              <a:ext cx="2790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G</a:t>
              </a:r>
              <a:endParaRPr lang="en-US" sz="1000" dirty="0"/>
            </a:p>
          </p:txBody>
        </p:sp>
      </p:grpSp>
      <p:sp>
        <p:nvSpPr>
          <p:cNvPr id="236" name="TextBox 235"/>
          <p:cNvSpPr txBox="1"/>
          <p:nvPr/>
        </p:nvSpPr>
        <p:spPr>
          <a:xfrm>
            <a:off x="3168381" y="4147778"/>
            <a:ext cx="2149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:   </a:t>
            </a:r>
            <a:r>
              <a:rPr lang="en-US" sz="1000" dirty="0"/>
              <a:t> </a:t>
            </a:r>
            <a:r>
              <a:rPr lang="en-US" sz="1000" b="1" dirty="0"/>
              <a:t>Subtracts</a:t>
            </a:r>
            <a:r>
              <a:rPr lang="en-US" sz="1000" dirty="0"/>
              <a:t> </a:t>
            </a:r>
            <a:r>
              <a:rPr lang="en-US" sz="1000" dirty="0" smtClean="0"/>
              <a:t>(normalize to) number of inputs</a:t>
            </a:r>
            <a:endParaRPr lang="en-US" sz="1000" dirty="0"/>
          </a:p>
        </p:txBody>
      </p:sp>
      <p:grpSp>
        <p:nvGrpSpPr>
          <p:cNvPr id="16" name="Group 30"/>
          <p:cNvGrpSpPr/>
          <p:nvPr/>
        </p:nvGrpSpPr>
        <p:grpSpPr>
          <a:xfrm>
            <a:off x="2840446" y="2961541"/>
            <a:ext cx="213118" cy="1030951"/>
            <a:chOff x="4322878" y="2890835"/>
            <a:chExt cx="213118" cy="1030951"/>
          </a:xfrm>
        </p:grpSpPr>
        <p:sp>
          <p:nvSpPr>
            <p:cNvPr id="30" name="Freeform 29"/>
            <p:cNvSpPr/>
            <p:nvPr/>
          </p:nvSpPr>
          <p:spPr>
            <a:xfrm>
              <a:off x="4322878" y="2890835"/>
              <a:ext cx="125297" cy="982579"/>
            </a:xfrm>
            <a:custGeom>
              <a:avLst/>
              <a:gdLst>
                <a:gd name="connsiteX0" fmla="*/ 10998 w 125298"/>
                <a:gd name="connsiteY0" fmla="*/ 0 h 685800"/>
                <a:gd name="connsiteX1" fmla="*/ 10998 w 125298"/>
                <a:gd name="connsiteY1" fmla="*/ 409575 h 685800"/>
                <a:gd name="connsiteX2" fmla="*/ 125298 w 125298"/>
                <a:gd name="connsiteY2" fmla="*/ 685800 h 685800"/>
                <a:gd name="connsiteX3" fmla="*/ 125298 w 125298"/>
                <a:gd name="connsiteY3" fmla="*/ 685800 h 685800"/>
                <a:gd name="connsiteX4" fmla="*/ 125298 w 125298"/>
                <a:gd name="connsiteY4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98" h="685800">
                  <a:moveTo>
                    <a:pt x="10998" y="0"/>
                  </a:moveTo>
                  <a:cubicBezTo>
                    <a:pt x="1473" y="147637"/>
                    <a:pt x="-8052" y="295275"/>
                    <a:pt x="10998" y="409575"/>
                  </a:cubicBezTo>
                  <a:cubicBezTo>
                    <a:pt x="30048" y="523875"/>
                    <a:pt x="125298" y="685800"/>
                    <a:pt x="125298" y="685800"/>
                  </a:cubicBezTo>
                  <a:lnTo>
                    <a:pt x="125298" y="685800"/>
                  </a:lnTo>
                  <a:lnTo>
                    <a:pt x="125298" y="6858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Isosceles Triangle 237"/>
            <p:cNvSpPr/>
            <p:nvPr/>
          </p:nvSpPr>
          <p:spPr>
            <a:xfrm rot="16200000">
              <a:off x="4445928" y="3831718"/>
              <a:ext cx="96742" cy="8339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253"/>
          <p:cNvGrpSpPr/>
          <p:nvPr/>
        </p:nvGrpSpPr>
        <p:grpSpPr>
          <a:xfrm>
            <a:off x="2695987" y="4393906"/>
            <a:ext cx="388652" cy="124421"/>
            <a:chOff x="6664533" y="4735333"/>
            <a:chExt cx="388652" cy="124421"/>
          </a:xfrm>
        </p:grpSpPr>
        <p:sp>
          <p:nvSpPr>
            <p:cNvPr id="252" name="Freeform 251"/>
            <p:cNvSpPr/>
            <p:nvPr/>
          </p:nvSpPr>
          <p:spPr>
            <a:xfrm>
              <a:off x="6691537" y="4735333"/>
              <a:ext cx="361648" cy="104994"/>
            </a:xfrm>
            <a:custGeom>
              <a:avLst/>
              <a:gdLst>
                <a:gd name="connsiteX0" fmla="*/ 1276350 w 1276350"/>
                <a:gd name="connsiteY0" fmla="*/ 0 h 390747"/>
                <a:gd name="connsiteX1" fmla="*/ 1085850 w 1276350"/>
                <a:gd name="connsiteY1" fmla="*/ 152400 h 390747"/>
                <a:gd name="connsiteX2" fmla="*/ 933450 w 1276350"/>
                <a:gd name="connsiteY2" fmla="*/ 352425 h 390747"/>
                <a:gd name="connsiteX3" fmla="*/ 0 w 1276350"/>
                <a:gd name="connsiteY3" fmla="*/ 390525 h 39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350" h="390747">
                  <a:moveTo>
                    <a:pt x="1276350" y="0"/>
                  </a:moveTo>
                  <a:cubicBezTo>
                    <a:pt x="1209675" y="46831"/>
                    <a:pt x="1143000" y="93663"/>
                    <a:pt x="1085850" y="152400"/>
                  </a:cubicBezTo>
                  <a:cubicBezTo>
                    <a:pt x="1028700" y="211137"/>
                    <a:pt x="1114425" y="312738"/>
                    <a:pt x="933450" y="352425"/>
                  </a:cubicBezTo>
                  <a:cubicBezTo>
                    <a:pt x="752475" y="392112"/>
                    <a:pt x="376237" y="391318"/>
                    <a:pt x="0" y="390525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6664533" y="4805748"/>
              <a:ext cx="54006" cy="54006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5" name="Straight Connector 254"/>
          <p:cNvCxnSpPr/>
          <p:nvPr/>
        </p:nvCxnSpPr>
        <p:spPr>
          <a:xfrm flipV="1">
            <a:off x="2681179" y="1811942"/>
            <a:ext cx="0" cy="40329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256"/>
          <p:cNvGrpSpPr/>
          <p:nvPr/>
        </p:nvGrpSpPr>
        <p:grpSpPr>
          <a:xfrm rot="10800000">
            <a:off x="1367644" y="4723843"/>
            <a:ext cx="1291844" cy="425278"/>
            <a:chOff x="4165982" y="2888940"/>
            <a:chExt cx="1291844" cy="425278"/>
          </a:xfrm>
        </p:grpSpPr>
        <p:sp>
          <p:nvSpPr>
            <p:cNvPr id="262" name="Freeform 261"/>
            <p:cNvSpPr/>
            <p:nvPr/>
          </p:nvSpPr>
          <p:spPr>
            <a:xfrm>
              <a:off x="4181475" y="2888940"/>
              <a:ext cx="1276351" cy="390748"/>
            </a:xfrm>
            <a:custGeom>
              <a:avLst/>
              <a:gdLst>
                <a:gd name="connsiteX0" fmla="*/ 1276350 w 1276350"/>
                <a:gd name="connsiteY0" fmla="*/ 0 h 390747"/>
                <a:gd name="connsiteX1" fmla="*/ 1085850 w 1276350"/>
                <a:gd name="connsiteY1" fmla="*/ 152400 h 390747"/>
                <a:gd name="connsiteX2" fmla="*/ 933450 w 1276350"/>
                <a:gd name="connsiteY2" fmla="*/ 352425 h 390747"/>
                <a:gd name="connsiteX3" fmla="*/ 0 w 1276350"/>
                <a:gd name="connsiteY3" fmla="*/ 390525 h 39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350" h="390747">
                  <a:moveTo>
                    <a:pt x="1276350" y="0"/>
                  </a:moveTo>
                  <a:cubicBezTo>
                    <a:pt x="1209675" y="46831"/>
                    <a:pt x="1143000" y="93663"/>
                    <a:pt x="1085850" y="152400"/>
                  </a:cubicBezTo>
                  <a:cubicBezTo>
                    <a:pt x="1028700" y="211137"/>
                    <a:pt x="1114425" y="312738"/>
                    <a:pt x="933450" y="352425"/>
                  </a:cubicBezTo>
                  <a:cubicBezTo>
                    <a:pt x="752475" y="392112"/>
                    <a:pt x="376237" y="391318"/>
                    <a:pt x="0" y="39052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4165982" y="3248980"/>
              <a:ext cx="54006" cy="540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Isosceles Triangle 260"/>
            <p:cNvSpPr/>
            <p:nvPr/>
          </p:nvSpPr>
          <p:spPr>
            <a:xfrm rot="5400000">
              <a:off x="4825937" y="3226729"/>
              <a:ext cx="93971" cy="81008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4" name="Isosceles Triangle 263"/>
          <p:cNvSpPr/>
          <p:nvPr/>
        </p:nvSpPr>
        <p:spPr>
          <a:xfrm>
            <a:off x="2491488" y="5517856"/>
            <a:ext cx="379382" cy="327037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1" name="Group 269"/>
          <p:cNvGrpSpPr/>
          <p:nvPr/>
        </p:nvGrpSpPr>
        <p:grpSpPr>
          <a:xfrm rot="11471739" flipH="1">
            <a:off x="2193392" y="4853063"/>
            <a:ext cx="997800" cy="383258"/>
            <a:chOff x="4318201" y="3284985"/>
            <a:chExt cx="226326" cy="733075"/>
          </a:xfrm>
        </p:grpSpPr>
        <p:sp>
          <p:nvSpPr>
            <p:cNvPr id="271" name="Freeform 270"/>
            <p:cNvSpPr/>
            <p:nvPr/>
          </p:nvSpPr>
          <p:spPr>
            <a:xfrm>
              <a:off x="4318201" y="3284985"/>
              <a:ext cx="205946" cy="685798"/>
            </a:xfrm>
            <a:custGeom>
              <a:avLst/>
              <a:gdLst>
                <a:gd name="connsiteX0" fmla="*/ 10998 w 125298"/>
                <a:gd name="connsiteY0" fmla="*/ 0 h 685800"/>
                <a:gd name="connsiteX1" fmla="*/ 10998 w 125298"/>
                <a:gd name="connsiteY1" fmla="*/ 409575 h 685800"/>
                <a:gd name="connsiteX2" fmla="*/ 125298 w 125298"/>
                <a:gd name="connsiteY2" fmla="*/ 685800 h 685800"/>
                <a:gd name="connsiteX3" fmla="*/ 125298 w 125298"/>
                <a:gd name="connsiteY3" fmla="*/ 685800 h 685800"/>
                <a:gd name="connsiteX4" fmla="*/ 125298 w 125298"/>
                <a:gd name="connsiteY4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98" h="685800">
                  <a:moveTo>
                    <a:pt x="10998" y="0"/>
                  </a:moveTo>
                  <a:cubicBezTo>
                    <a:pt x="1473" y="147637"/>
                    <a:pt x="-8052" y="295275"/>
                    <a:pt x="10998" y="409575"/>
                  </a:cubicBezTo>
                  <a:cubicBezTo>
                    <a:pt x="30048" y="523875"/>
                    <a:pt x="125298" y="685800"/>
                    <a:pt x="125298" y="685800"/>
                  </a:cubicBezTo>
                  <a:lnTo>
                    <a:pt x="125298" y="685800"/>
                  </a:lnTo>
                  <a:lnTo>
                    <a:pt x="125298" y="6858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Isosceles Triangle 271"/>
            <p:cNvSpPr/>
            <p:nvPr/>
          </p:nvSpPr>
          <p:spPr>
            <a:xfrm rot="16200000">
              <a:off x="4473433" y="3946967"/>
              <a:ext cx="116213" cy="2597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35"/>
          <p:cNvGrpSpPr/>
          <p:nvPr/>
        </p:nvGrpSpPr>
        <p:grpSpPr>
          <a:xfrm>
            <a:off x="3135095" y="4977172"/>
            <a:ext cx="370461" cy="358952"/>
            <a:chOff x="6634650" y="5554706"/>
            <a:chExt cx="370461" cy="357426"/>
          </a:xfrm>
        </p:grpSpPr>
        <p:sp>
          <p:nvSpPr>
            <p:cNvPr id="275" name="Oval 274"/>
            <p:cNvSpPr/>
            <p:nvPr/>
          </p:nvSpPr>
          <p:spPr>
            <a:xfrm rot="10800000">
              <a:off x="6634650" y="5554706"/>
              <a:ext cx="370461" cy="3574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6679654" y="5631144"/>
              <a:ext cx="2790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D</a:t>
              </a:r>
              <a:endParaRPr lang="en-US" sz="1000" dirty="0"/>
            </a:p>
          </p:txBody>
        </p:sp>
      </p:grpSp>
      <p:sp>
        <p:nvSpPr>
          <p:cNvPr id="276" name="Isosceles Triangle 275"/>
          <p:cNvSpPr/>
          <p:nvPr/>
        </p:nvSpPr>
        <p:spPr>
          <a:xfrm rot="14938970">
            <a:off x="3046403" y="5292225"/>
            <a:ext cx="104679" cy="7788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TextBox 310"/>
          <p:cNvSpPr txBox="1"/>
          <p:nvPr/>
        </p:nvSpPr>
        <p:spPr>
          <a:xfrm>
            <a:off x="2532027" y="5608117"/>
            <a:ext cx="2790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00" dirty="0" smtClean="0"/>
              <a:t>Ω</a:t>
            </a:r>
            <a:endParaRPr lang="en-US" sz="1000" dirty="0"/>
          </a:p>
        </p:txBody>
      </p:sp>
      <p:sp>
        <p:nvSpPr>
          <p:cNvPr id="312" name="TextBox 311"/>
          <p:cNvSpPr txBox="1"/>
          <p:nvPr/>
        </p:nvSpPr>
        <p:spPr>
          <a:xfrm>
            <a:off x="3423126" y="4977172"/>
            <a:ext cx="14620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:  </a:t>
            </a:r>
            <a:r>
              <a:rPr lang="en-US" sz="1000" b="1" dirty="0" smtClean="0"/>
              <a:t>Divides</a:t>
            </a:r>
            <a:r>
              <a:rPr lang="en-US" sz="1000" dirty="0" smtClean="0"/>
              <a:t> final output by all codon cell inputs</a:t>
            </a:r>
            <a:endParaRPr lang="en-US" sz="1000" dirty="0"/>
          </a:p>
        </p:txBody>
      </p:sp>
      <p:sp>
        <p:nvSpPr>
          <p:cNvPr id="313" name="TextBox 312"/>
          <p:cNvSpPr txBox="1"/>
          <p:nvPr/>
        </p:nvSpPr>
        <p:spPr>
          <a:xfrm>
            <a:off x="2851958" y="5708144"/>
            <a:ext cx="16420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:  </a:t>
            </a:r>
            <a:r>
              <a:rPr lang="en-US" sz="1000" b="1" dirty="0" smtClean="0"/>
              <a:t>Outputs</a:t>
            </a:r>
            <a:r>
              <a:rPr lang="en-US" sz="1000" dirty="0" smtClean="0"/>
              <a:t> and stores memory during recoding and recall</a:t>
            </a:r>
            <a:endParaRPr lang="en-US" sz="1000" dirty="0"/>
          </a:p>
        </p:txBody>
      </p:sp>
      <p:sp>
        <p:nvSpPr>
          <p:cNvPr id="40" name="Freeform 39"/>
          <p:cNvSpPr/>
          <p:nvPr/>
        </p:nvSpPr>
        <p:spPr>
          <a:xfrm>
            <a:off x="2679691" y="5340731"/>
            <a:ext cx="371475" cy="636270"/>
          </a:xfrm>
          <a:custGeom>
            <a:avLst/>
            <a:gdLst>
              <a:gd name="connsiteX0" fmla="*/ 0 w 371475"/>
              <a:gd name="connsiteY0" fmla="*/ 466725 h 600869"/>
              <a:gd name="connsiteX1" fmla="*/ 200025 w 371475"/>
              <a:gd name="connsiteY1" fmla="*/ 571500 h 600869"/>
              <a:gd name="connsiteX2" fmla="*/ 371475 w 371475"/>
              <a:gd name="connsiteY2" fmla="*/ 0 h 60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475" h="600869">
                <a:moveTo>
                  <a:pt x="0" y="466725"/>
                </a:moveTo>
                <a:cubicBezTo>
                  <a:pt x="69056" y="558006"/>
                  <a:pt x="138113" y="649288"/>
                  <a:pt x="200025" y="571500"/>
                </a:cubicBezTo>
                <a:cubicBezTo>
                  <a:pt x="261938" y="493713"/>
                  <a:pt x="316706" y="246856"/>
                  <a:pt x="371475" y="0"/>
                </a:cubicBezTo>
              </a:path>
            </a:pathLst>
          </a:cu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2592080" y="2869281"/>
            <a:ext cx="180020" cy="1800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2011416" y="4664486"/>
            <a:ext cx="365834" cy="1717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2067899" y="4648422"/>
            <a:ext cx="2790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</a:t>
            </a:r>
            <a:endParaRPr lang="en-US" sz="1000" dirty="0"/>
          </a:p>
        </p:txBody>
      </p:sp>
      <p:sp>
        <p:nvSpPr>
          <p:cNvPr id="110" name="Freeform 109"/>
          <p:cNvSpPr/>
          <p:nvPr/>
        </p:nvSpPr>
        <p:spPr>
          <a:xfrm rot="10800000">
            <a:off x="1399347" y="4147778"/>
            <a:ext cx="1654216" cy="966812"/>
          </a:xfrm>
          <a:custGeom>
            <a:avLst/>
            <a:gdLst>
              <a:gd name="connsiteX0" fmla="*/ 1276350 w 1276350"/>
              <a:gd name="connsiteY0" fmla="*/ 0 h 390747"/>
              <a:gd name="connsiteX1" fmla="*/ 1085850 w 1276350"/>
              <a:gd name="connsiteY1" fmla="*/ 152400 h 390747"/>
              <a:gd name="connsiteX2" fmla="*/ 933450 w 1276350"/>
              <a:gd name="connsiteY2" fmla="*/ 352425 h 390747"/>
              <a:gd name="connsiteX3" fmla="*/ 0 w 1276350"/>
              <a:gd name="connsiteY3" fmla="*/ 390525 h 390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6350" h="390747">
                <a:moveTo>
                  <a:pt x="1276350" y="0"/>
                </a:moveTo>
                <a:cubicBezTo>
                  <a:pt x="1209675" y="46831"/>
                  <a:pt x="1143000" y="93663"/>
                  <a:pt x="1085850" y="152400"/>
                </a:cubicBezTo>
                <a:cubicBezTo>
                  <a:pt x="1028700" y="211137"/>
                  <a:pt x="1114425" y="312738"/>
                  <a:pt x="933450" y="352425"/>
                </a:cubicBezTo>
                <a:cubicBezTo>
                  <a:pt x="752475" y="392112"/>
                  <a:pt x="376237" y="391318"/>
                  <a:pt x="0" y="39052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Isosceles Triangle 110"/>
          <p:cNvSpPr/>
          <p:nvPr/>
        </p:nvSpPr>
        <p:spPr>
          <a:xfrm rot="16200000">
            <a:off x="2976850" y="4093714"/>
            <a:ext cx="96742" cy="8339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686546" y="4542984"/>
            <a:ext cx="388188" cy="1854903"/>
          </a:xfrm>
          <a:custGeom>
            <a:avLst/>
            <a:gdLst>
              <a:gd name="connsiteX0" fmla="*/ 0 w 388188"/>
              <a:gd name="connsiteY0" fmla="*/ 1316047 h 1854903"/>
              <a:gd name="connsiteX1" fmla="*/ 120770 w 388188"/>
              <a:gd name="connsiteY1" fmla="*/ 1807752 h 1854903"/>
              <a:gd name="connsiteX2" fmla="*/ 241539 w 388188"/>
              <a:gd name="connsiteY2" fmla="*/ 280877 h 1854903"/>
              <a:gd name="connsiteX3" fmla="*/ 388188 w 388188"/>
              <a:gd name="connsiteY3" fmla="*/ 4831 h 185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188" h="1854903">
                <a:moveTo>
                  <a:pt x="0" y="1316047"/>
                </a:moveTo>
                <a:cubicBezTo>
                  <a:pt x="40257" y="1648163"/>
                  <a:pt x="80514" y="1980280"/>
                  <a:pt x="120770" y="1807752"/>
                </a:cubicBezTo>
                <a:cubicBezTo>
                  <a:pt x="161026" y="1635224"/>
                  <a:pt x="196969" y="581364"/>
                  <a:pt x="241539" y="280877"/>
                </a:cubicBezTo>
                <a:cubicBezTo>
                  <a:pt x="286109" y="-19610"/>
                  <a:pt x="337148" y="-7390"/>
                  <a:pt x="388188" y="4831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Isosceles Triangle 115"/>
          <p:cNvSpPr/>
          <p:nvPr/>
        </p:nvSpPr>
        <p:spPr>
          <a:xfrm rot="16200000">
            <a:off x="2976850" y="4525762"/>
            <a:ext cx="96742" cy="8339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0" y="3501008"/>
            <a:ext cx="24672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Inhibitory cells Types:</a:t>
            </a:r>
          </a:p>
          <a:p>
            <a:endParaRPr lang="en-US" sz="1200" dirty="0" smtClean="0"/>
          </a:p>
          <a:p>
            <a:r>
              <a:rPr lang="en-US" sz="1200" b="1" dirty="0" smtClean="0"/>
              <a:t>S</a:t>
            </a:r>
            <a:r>
              <a:rPr lang="en-US" sz="1200" dirty="0"/>
              <a:t>: Substractive</a:t>
            </a:r>
            <a:endParaRPr lang="en-US" sz="1200" dirty="0" smtClean="0"/>
          </a:p>
          <a:p>
            <a:r>
              <a:rPr lang="en-US" sz="1200" b="1" dirty="0" smtClean="0"/>
              <a:t>G</a:t>
            </a:r>
            <a:r>
              <a:rPr lang="en-US" sz="1200" dirty="0" smtClean="0"/>
              <a:t>: Substractive</a:t>
            </a:r>
          </a:p>
          <a:p>
            <a:r>
              <a:rPr lang="en-US" sz="1200" b="1" dirty="0" smtClean="0"/>
              <a:t>D</a:t>
            </a:r>
            <a:r>
              <a:rPr lang="en-US" sz="1200" dirty="0" smtClean="0"/>
              <a:t>: Divisive</a:t>
            </a:r>
            <a:endParaRPr lang="en-US" sz="1200" dirty="0"/>
          </a:p>
        </p:txBody>
      </p:sp>
      <p:sp>
        <p:nvSpPr>
          <p:cNvPr id="95" name="Freeform 94"/>
          <p:cNvSpPr/>
          <p:nvPr/>
        </p:nvSpPr>
        <p:spPr>
          <a:xfrm rot="2151242" flipH="1">
            <a:off x="2931018" y="5216831"/>
            <a:ext cx="259645" cy="553123"/>
          </a:xfrm>
          <a:custGeom>
            <a:avLst/>
            <a:gdLst>
              <a:gd name="connsiteX0" fmla="*/ 10998 w 125298"/>
              <a:gd name="connsiteY0" fmla="*/ 0 h 685800"/>
              <a:gd name="connsiteX1" fmla="*/ 10998 w 125298"/>
              <a:gd name="connsiteY1" fmla="*/ 409575 h 685800"/>
              <a:gd name="connsiteX2" fmla="*/ 125298 w 125298"/>
              <a:gd name="connsiteY2" fmla="*/ 685800 h 685800"/>
              <a:gd name="connsiteX3" fmla="*/ 125298 w 125298"/>
              <a:gd name="connsiteY3" fmla="*/ 685800 h 685800"/>
              <a:gd name="connsiteX4" fmla="*/ 125298 w 125298"/>
              <a:gd name="connsiteY4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298" h="685800">
                <a:moveTo>
                  <a:pt x="10998" y="0"/>
                </a:moveTo>
                <a:cubicBezTo>
                  <a:pt x="1473" y="147637"/>
                  <a:pt x="-8052" y="295275"/>
                  <a:pt x="10998" y="409575"/>
                </a:cubicBezTo>
                <a:cubicBezTo>
                  <a:pt x="30048" y="523875"/>
                  <a:pt x="125298" y="685800"/>
                  <a:pt x="125298" y="685800"/>
                </a:cubicBezTo>
                <a:lnTo>
                  <a:pt x="125298" y="685800"/>
                </a:lnTo>
                <a:lnTo>
                  <a:pt x="125298" y="685800"/>
                </a:lnTo>
              </a:path>
            </a:pathLst>
          </a:cu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3747162" y="4577062"/>
            <a:ext cx="147616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B050"/>
                </a:solidFill>
              </a:rPr>
              <a:t>Feedback inhibition</a:t>
            </a:r>
          </a:p>
          <a:p>
            <a:pPr algn="ctr"/>
            <a:r>
              <a:rPr lang="en-US" sz="1000" dirty="0" smtClean="0">
                <a:solidFill>
                  <a:srgbClr val="00B050"/>
                </a:solidFill>
              </a:rPr>
              <a:t>(</a:t>
            </a:r>
            <a:r>
              <a:rPr lang="en-US" sz="1000" dirty="0" err="1" smtClean="0">
                <a:solidFill>
                  <a:srgbClr val="00B050"/>
                </a:solidFill>
              </a:rPr>
              <a:t>substraction</a:t>
            </a:r>
            <a:r>
              <a:rPr lang="en-US" sz="1000" dirty="0" smtClean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811058" y="2312876"/>
            <a:ext cx="162018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Feed forward inhibition</a:t>
            </a:r>
          </a:p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(</a:t>
            </a:r>
            <a:r>
              <a:rPr lang="en-US" sz="1000" dirty="0" err="1" smtClean="0">
                <a:solidFill>
                  <a:schemeClr val="accent1"/>
                </a:solidFill>
              </a:rPr>
              <a:t>substraction</a:t>
            </a:r>
            <a:r>
              <a:rPr lang="en-US" sz="1000" dirty="0" smtClean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955074" y="6305254"/>
            <a:ext cx="147616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7030A0"/>
                </a:solidFill>
              </a:rPr>
              <a:t>Feedback inhibition</a:t>
            </a:r>
          </a:p>
          <a:p>
            <a:pPr algn="ctr"/>
            <a:r>
              <a:rPr lang="en-US" sz="1000" dirty="0" smtClean="0">
                <a:solidFill>
                  <a:srgbClr val="7030A0"/>
                </a:solidFill>
              </a:rPr>
              <a:t>(division)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467242" y="6237312"/>
            <a:ext cx="14041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Explicitly modeled by Mc</a:t>
            </a:r>
            <a:r>
              <a:rPr lang="pt-BR" sz="900" dirty="0" smtClean="0">
                <a:solidFill>
                  <a:srgbClr val="FF0000"/>
                </a:solidFill>
              </a:rPr>
              <a:t>Naughton-Morris</a:t>
            </a:r>
          </a:p>
          <a:p>
            <a:r>
              <a:rPr lang="pt-BR" sz="900" dirty="0" smtClean="0">
                <a:solidFill>
                  <a:srgbClr val="FF0000"/>
                </a:solidFill>
              </a:rPr>
              <a:t>As well</a:t>
            </a:r>
            <a:r>
              <a:rPr lang="en-US" sz="900" dirty="0" smtClean="0">
                <a:solidFill>
                  <a:srgbClr val="FF0000"/>
                </a:solidFill>
              </a:rPr>
              <a:t> 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826774" y="2370946"/>
            <a:ext cx="936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Input from another </a:t>
            </a:r>
            <a:r>
              <a:rPr lang="en-US" sz="1000" dirty="0" err="1" smtClean="0"/>
              <a:t>codon</a:t>
            </a:r>
            <a:r>
              <a:rPr lang="en-US" sz="1000" dirty="0" smtClean="0"/>
              <a:t> cell</a:t>
            </a:r>
            <a:endParaRPr lang="en-US" sz="1000" dirty="0"/>
          </a:p>
        </p:txBody>
      </p:sp>
      <p:sp>
        <p:nvSpPr>
          <p:cNvPr id="310" name="Oval 309"/>
          <p:cNvSpPr/>
          <p:nvPr/>
        </p:nvSpPr>
        <p:spPr>
          <a:xfrm rot="8100000" flipV="1">
            <a:off x="2767232" y="5596108"/>
            <a:ext cx="100239" cy="1002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Connector 100"/>
          <p:cNvCxnSpPr/>
          <p:nvPr/>
        </p:nvCxnSpPr>
        <p:spPr>
          <a:xfrm flipH="1">
            <a:off x="0" y="5157192"/>
            <a:ext cx="27022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6120172" y="1844824"/>
            <a:ext cx="2467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Marr’s predictions based on his model: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084168" y="2456892"/>
            <a:ext cx="2879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The inhibitory mechanism must implement a division operation on the excitation that reaches the cell </a:t>
            </a:r>
          </a:p>
          <a:p>
            <a:r>
              <a:rPr lang="en-US" sz="1200" i="1" dirty="0" smtClean="0"/>
              <a:t>body from the dendrites.</a:t>
            </a:r>
            <a:endParaRPr lang="en-US" sz="1200" i="1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573016"/>
            <a:ext cx="2988332" cy="13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743643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Straight Connector 77"/>
          <p:cNvCxnSpPr>
            <a:endCxn id="191" idx="2"/>
          </p:cNvCxnSpPr>
          <p:nvPr/>
        </p:nvCxnSpPr>
        <p:spPr>
          <a:xfrm flipH="1">
            <a:off x="2592080" y="2959291"/>
            <a:ext cx="31707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90600"/>
          </a:xfrm>
          <a:solidFill>
            <a:srgbClr val="CCCCFF">
              <a:alpha val="25098"/>
            </a:srgbClr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Associative Memory</a:t>
            </a:r>
            <a:br>
              <a:rPr lang="en-US" sz="4000" dirty="0" smtClean="0"/>
            </a:br>
            <a:r>
              <a:rPr lang="en-US" sz="2000" dirty="0" smtClean="0"/>
              <a:t>The “Complete” </a:t>
            </a:r>
            <a:r>
              <a:rPr lang="en-US" sz="2000" dirty="0" err="1" smtClean="0"/>
              <a:t>Hebb</a:t>
            </a:r>
            <a:r>
              <a:rPr lang="en-US" sz="2000" dirty="0" smtClean="0"/>
              <a:t>-Marr Model</a:t>
            </a:r>
            <a:endParaRPr lang="en-US" sz="2000" dirty="0"/>
          </a:p>
        </p:txBody>
      </p:sp>
      <p:sp>
        <p:nvSpPr>
          <p:cNvPr id="115" name="TextBox 114"/>
          <p:cNvSpPr txBox="1"/>
          <p:nvPr/>
        </p:nvSpPr>
        <p:spPr>
          <a:xfrm>
            <a:off x="0" y="1844824"/>
            <a:ext cx="24672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Assumptions: </a:t>
            </a:r>
          </a:p>
          <a:p>
            <a:endParaRPr lang="en-US" sz="1400" b="1" dirty="0" smtClean="0"/>
          </a:p>
          <a:p>
            <a:pPr marL="228600" indent="-228600">
              <a:buAutoNum type="arabicParenR"/>
            </a:pPr>
            <a:r>
              <a:rPr lang="en-US" sz="1200" dirty="0" smtClean="0"/>
              <a:t>inhibition applied to dendrite will be subtractive</a:t>
            </a:r>
          </a:p>
          <a:p>
            <a:pPr marL="228600" indent="-228600">
              <a:buAutoNum type="arabicParenR"/>
            </a:pPr>
            <a:endParaRPr lang="en-US" sz="1200" dirty="0" smtClean="0"/>
          </a:p>
          <a:p>
            <a:r>
              <a:rPr lang="en-US" sz="1200" dirty="0" smtClean="0"/>
              <a:t>2) Inhibition applied to soma will be capable of performing division</a:t>
            </a:r>
            <a:endParaRPr lang="en-US" sz="1200" dirty="0"/>
          </a:p>
        </p:txBody>
      </p:sp>
      <p:grpSp>
        <p:nvGrpSpPr>
          <p:cNvPr id="3" name="Group 15"/>
          <p:cNvGrpSpPr/>
          <p:nvPr/>
        </p:nvGrpSpPr>
        <p:grpSpPr>
          <a:xfrm>
            <a:off x="2683550" y="2959646"/>
            <a:ext cx="1291843" cy="513857"/>
            <a:chOff x="4165982" y="2888940"/>
            <a:chExt cx="1291843" cy="513857"/>
          </a:xfrm>
        </p:grpSpPr>
        <p:grpSp>
          <p:nvGrpSpPr>
            <p:cNvPr id="4" name="Group 14"/>
            <p:cNvGrpSpPr/>
            <p:nvPr/>
          </p:nvGrpSpPr>
          <p:grpSpPr>
            <a:xfrm>
              <a:off x="4165982" y="2888940"/>
              <a:ext cx="1291843" cy="462755"/>
              <a:chOff x="4165982" y="2888940"/>
              <a:chExt cx="1291843" cy="462755"/>
            </a:xfrm>
          </p:grpSpPr>
          <p:grpSp>
            <p:nvGrpSpPr>
              <p:cNvPr id="5" name="Group 11"/>
              <p:cNvGrpSpPr/>
              <p:nvPr/>
            </p:nvGrpSpPr>
            <p:grpSpPr>
              <a:xfrm>
                <a:off x="4181475" y="2888940"/>
                <a:ext cx="1276350" cy="462755"/>
                <a:chOff x="4181475" y="2888940"/>
                <a:chExt cx="1276350" cy="462755"/>
              </a:xfrm>
            </p:grpSpPr>
            <p:sp>
              <p:nvSpPr>
                <p:cNvPr id="11" name="Freeform 10"/>
                <p:cNvSpPr/>
                <p:nvPr/>
              </p:nvSpPr>
              <p:spPr>
                <a:xfrm>
                  <a:off x="4181475" y="2888940"/>
                  <a:ext cx="1276350" cy="390747"/>
                </a:xfrm>
                <a:custGeom>
                  <a:avLst/>
                  <a:gdLst>
                    <a:gd name="connsiteX0" fmla="*/ 1276350 w 1276350"/>
                    <a:gd name="connsiteY0" fmla="*/ 0 h 390747"/>
                    <a:gd name="connsiteX1" fmla="*/ 1085850 w 1276350"/>
                    <a:gd name="connsiteY1" fmla="*/ 152400 h 390747"/>
                    <a:gd name="connsiteX2" fmla="*/ 933450 w 1276350"/>
                    <a:gd name="connsiteY2" fmla="*/ 352425 h 390747"/>
                    <a:gd name="connsiteX3" fmla="*/ 0 w 1276350"/>
                    <a:gd name="connsiteY3" fmla="*/ 390525 h 390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76350" h="390747">
                      <a:moveTo>
                        <a:pt x="1276350" y="0"/>
                      </a:moveTo>
                      <a:cubicBezTo>
                        <a:pt x="1209675" y="46831"/>
                        <a:pt x="1143000" y="93663"/>
                        <a:pt x="1085850" y="152400"/>
                      </a:cubicBezTo>
                      <a:cubicBezTo>
                        <a:pt x="1028700" y="211137"/>
                        <a:pt x="1114425" y="312738"/>
                        <a:pt x="933450" y="352425"/>
                      </a:cubicBezTo>
                      <a:cubicBezTo>
                        <a:pt x="752475" y="392112"/>
                        <a:pt x="376237" y="391318"/>
                        <a:pt x="0" y="390525"/>
                      </a:cubicBezTo>
                    </a:path>
                  </a:pathLst>
                </a:custGeom>
                <a:noFill/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4572000" y="3207679"/>
                  <a:ext cx="324036" cy="14401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Oval 12"/>
              <p:cNvSpPr/>
              <p:nvPr/>
            </p:nvSpPr>
            <p:spPr>
              <a:xfrm>
                <a:off x="4165982" y="3248980"/>
                <a:ext cx="54006" cy="540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rot="5400000">
                <a:off x="4889554" y="3219458"/>
                <a:ext cx="93971" cy="8100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9" name="TextBox 128"/>
            <p:cNvSpPr txBox="1"/>
            <p:nvPr/>
          </p:nvSpPr>
          <p:spPr>
            <a:xfrm>
              <a:off x="4594502" y="3156576"/>
              <a:ext cx="2790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S</a:t>
              </a:r>
              <a:endParaRPr lang="en-US" sz="1000" dirty="0"/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3440649" y="3247678"/>
            <a:ext cx="21067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:   </a:t>
            </a:r>
            <a:r>
              <a:rPr lang="en-US" sz="1000" b="1" dirty="0" smtClean="0"/>
              <a:t>Subtracts</a:t>
            </a:r>
            <a:r>
              <a:rPr lang="en-US" sz="1000" dirty="0" smtClean="0"/>
              <a:t> “un-modifiable” excitatory component of the input</a:t>
            </a:r>
            <a:endParaRPr lang="en-US" sz="1000" dirty="0"/>
          </a:p>
        </p:txBody>
      </p:sp>
      <p:grpSp>
        <p:nvGrpSpPr>
          <p:cNvPr id="7" name="Group 231"/>
          <p:cNvGrpSpPr/>
          <p:nvPr/>
        </p:nvGrpSpPr>
        <p:grpSpPr>
          <a:xfrm>
            <a:off x="2992525" y="3895749"/>
            <a:ext cx="279031" cy="891646"/>
            <a:chOff x="3103656" y="2796650"/>
            <a:chExt cx="279031" cy="1400035"/>
          </a:xfrm>
        </p:grpSpPr>
        <p:cxnSp>
          <p:nvCxnSpPr>
            <p:cNvPr id="233" name="Straight Connector 232"/>
            <p:cNvCxnSpPr/>
            <p:nvPr/>
          </p:nvCxnSpPr>
          <p:spPr>
            <a:xfrm flipV="1">
              <a:off x="3224925" y="2796650"/>
              <a:ext cx="0" cy="140003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Diamond 233"/>
            <p:cNvSpPr/>
            <p:nvPr/>
          </p:nvSpPr>
          <p:spPr>
            <a:xfrm>
              <a:off x="3126345" y="3232735"/>
              <a:ext cx="216024" cy="366076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3103656" y="3232735"/>
              <a:ext cx="2790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G</a:t>
              </a:r>
              <a:endParaRPr lang="en-US" sz="1000" dirty="0"/>
            </a:p>
          </p:txBody>
        </p:sp>
      </p:grpSp>
      <p:sp>
        <p:nvSpPr>
          <p:cNvPr id="236" name="TextBox 235"/>
          <p:cNvSpPr txBox="1"/>
          <p:nvPr/>
        </p:nvSpPr>
        <p:spPr>
          <a:xfrm>
            <a:off x="3168381" y="4147778"/>
            <a:ext cx="2149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:   </a:t>
            </a:r>
            <a:r>
              <a:rPr lang="en-US" sz="1000" dirty="0"/>
              <a:t> </a:t>
            </a:r>
            <a:r>
              <a:rPr lang="en-US" sz="1000" b="1" dirty="0"/>
              <a:t>Subtracts</a:t>
            </a:r>
            <a:r>
              <a:rPr lang="en-US" sz="1000" dirty="0"/>
              <a:t> </a:t>
            </a:r>
            <a:r>
              <a:rPr lang="en-US" sz="1000" dirty="0" smtClean="0"/>
              <a:t>(normalize to) number of inputs</a:t>
            </a:r>
            <a:endParaRPr lang="en-US" sz="1000" dirty="0"/>
          </a:p>
        </p:txBody>
      </p:sp>
      <p:grpSp>
        <p:nvGrpSpPr>
          <p:cNvPr id="9" name="Group 30"/>
          <p:cNvGrpSpPr/>
          <p:nvPr/>
        </p:nvGrpSpPr>
        <p:grpSpPr>
          <a:xfrm>
            <a:off x="2840446" y="2961541"/>
            <a:ext cx="213118" cy="1030951"/>
            <a:chOff x="4322878" y="2890835"/>
            <a:chExt cx="213118" cy="1030951"/>
          </a:xfrm>
        </p:grpSpPr>
        <p:sp>
          <p:nvSpPr>
            <p:cNvPr id="30" name="Freeform 29"/>
            <p:cNvSpPr/>
            <p:nvPr/>
          </p:nvSpPr>
          <p:spPr>
            <a:xfrm>
              <a:off x="4322878" y="2890835"/>
              <a:ext cx="125297" cy="982579"/>
            </a:xfrm>
            <a:custGeom>
              <a:avLst/>
              <a:gdLst>
                <a:gd name="connsiteX0" fmla="*/ 10998 w 125298"/>
                <a:gd name="connsiteY0" fmla="*/ 0 h 685800"/>
                <a:gd name="connsiteX1" fmla="*/ 10998 w 125298"/>
                <a:gd name="connsiteY1" fmla="*/ 409575 h 685800"/>
                <a:gd name="connsiteX2" fmla="*/ 125298 w 125298"/>
                <a:gd name="connsiteY2" fmla="*/ 685800 h 685800"/>
                <a:gd name="connsiteX3" fmla="*/ 125298 w 125298"/>
                <a:gd name="connsiteY3" fmla="*/ 685800 h 685800"/>
                <a:gd name="connsiteX4" fmla="*/ 125298 w 125298"/>
                <a:gd name="connsiteY4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98" h="685800">
                  <a:moveTo>
                    <a:pt x="10998" y="0"/>
                  </a:moveTo>
                  <a:cubicBezTo>
                    <a:pt x="1473" y="147637"/>
                    <a:pt x="-8052" y="295275"/>
                    <a:pt x="10998" y="409575"/>
                  </a:cubicBezTo>
                  <a:cubicBezTo>
                    <a:pt x="30048" y="523875"/>
                    <a:pt x="125298" y="685800"/>
                    <a:pt x="125298" y="685800"/>
                  </a:cubicBezTo>
                  <a:lnTo>
                    <a:pt x="125298" y="685800"/>
                  </a:lnTo>
                  <a:lnTo>
                    <a:pt x="125298" y="6858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Isosceles Triangle 237"/>
            <p:cNvSpPr/>
            <p:nvPr/>
          </p:nvSpPr>
          <p:spPr>
            <a:xfrm rot="16200000">
              <a:off x="4445928" y="3831718"/>
              <a:ext cx="96742" cy="8339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253"/>
          <p:cNvGrpSpPr/>
          <p:nvPr/>
        </p:nvGrpSpPr>
        <p:grpSpPr>
          <a:xfrm>
            <a:off x="2695987" y="4393906"/>
            <a:ext cx="388652" cy="124421"/>
            <a:chOff x="6664533" y="4735333"/>
            <a:chExt cx="388652" cy="124421"/>
          </a:xfrm>
        </p:grpSpPr>
        <p:sp>
          <p:nvSpPr>
            <p:cNvPr id="252" name="Freeform 251"/>
            <p:cNvSpPr/>
            <p:nvPr/>
          </p:nvSpPr>
          <p:spPr>
            <a:xfrm>
              <a:off x="6691537" y="4735333"/>
              <a:ext cx="361648" cy="104994"/>
            </a:xfrm>
            <a:custGeom>
              <a:avLst/>
              <a:gdLst>
                <a:gd name="connsiteX0" fmla="*/ 1276350 w 1276350"/>
                <a:gd name="connsiteY0" fmla="*/ 0 h 390747"/>
                <a:gd name="connsiteX1" fmla="*/ 1085850 w 1276350"/>
                <a:gd name="connsiteY1" fmla="*/ 152400 h 390747"/>
                <a:gd name="connsiteX2" fmla="*/ 933450 w 1276350"/>
                <a:gd name="connsiteY2" fmla="*/ 352425 h 390747"/>
                <a:gd name="connsiteX3" fmla="*/ 0 w 1276350"/>
                <a:gd name="connsiteY3" fmla="*/ 390525 h 39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350" h="390747">
                  <a:moveTo>
                    <a:pt x="1276350" y="0"/>
                  </a:moveTo>
                  <a:cubicBezTo>
                    <a:pt x="1209675" y="46831"/>
                    <a:pt x="1143000" y="93663"/>
                    <a:pt x="1085850" y="152400"/>
                  </a:cubicBezTo>
                  <a:cubicBezTo>
                    <a:pt x="1028700" y="211137"/>
                    <a:pt x="1114425" y="312738"/>
                    <a:pt x="933450" y="352425"/>
                  </a:cubicBezTo>
                  <a:cubicBezTo>
                    <a:pt x="752475" y="392112"/>
                    <a:pt x="376237" y="391318"/>
                    <a:pt x="0" y="390525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6664533" y="4805748"/>
              <a:ext cx="54006" cy="54006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5" name="Straight Connector 254"/>
          <p:cNvCxnSpPr/>
          <p:nvPr/>
        </p:nvCxnSpPr>
        <p:spPr>
          <a:xfrm flipV="1">
            <a:off x="2681179" y="1811942"/>
            <a:ext cx="0" cy="40329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256"/>
          <p:cNvGrpSpPr/>
          <p:nvPr/>
        </p:nvGrpSpPr>
        <p:grpSpPr>
          <a:xfrm rot="10800000">
            <a:off x="1367644" y="4723843"/>
            <a:ext cx="1291844" cy="425278"/>
            <a:chOff x="4165982" y="2888940"/>
            <a:chExt cx="1291844" cy="425278"/>
          </a:xfrm>
        </p:grpSpPr>
        <p:sp>
          <p:nvSpPr>
            <p:cNvPr id="262" name="Freeform 261"/>
            <p:cNvSpPr/>
            <p:nvPr/>
          </p:nvSpPr>
          <p:spPr>
            <a:xfrm>
              <a:off x="4181475" y="2888940"/>
              <a:ext cx="1276351" cy="390748"/>
            </a:xfrm>
            <a:custGeom>
              <a:avLst/>
              <a:gdLst>
                <a:gd name="connsiteX0" fmla="*/ 1276350 w 1276350"/>
                <a:gd name="connsiteY0" fmla="*/ 0 h 390747"/>
                <a:gd name="connsiteX1" fmla="*/ 1085850 w 1276350"/>
                <a:gd name="connsiteY1" fmla="*/ 152400 h 390747"/>
                <a:gd name="connsiteX2" fmla="*/ 933450 w 1276350"/>
                <a:gd name="connsiteY2" fmla="*/ 352425 h 390747"/>
                <a:gd name="connsiteX3" fmla="*/ 0 w 1276350"/>
                <a:gd name="connsiteY3" fmla="*/ 390525 h 39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350" h="390747">
                  <a:moveTo>
                    <a:pt x="1276350" y="0"/>
                  </a:moveTo>
                  <a:cubicBezTo>
                    <a:pt x="1209675" y="46831"/>
                    <a:pt x="1143000" y="93663"/>
                    <a:pt x="1085850" y="152400"/>
                  </a:cubicBezTo>
                  <a:cubicBezTo>
                    <a:pt x="1028700" y="211137"/>
                    <a:pt x="1114425" y="312738"/>
                    <a:pt x="933450" y="352425"/>
                  </a:cubicBezTo>
                  <a:cubicBezTo>
                    <a:pt x="752475" y="392112"/>
                    <a:pt x="376237" y="391318"/>
                    <a:pt x="0" y="39052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4165982" y="3248980"/>
              <a:ext cx="54006" cy="540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Isosceles Triangle 260"/>
            <p:cNvSpPr/>
            <p:nvPr/>
          </p:nvSpPr>
          <p:spPr>
            <a:xfrm rot="5400000">
              <a:off x="4825937" y="3226729"/>
              <a:ext cx="93971" cy="81008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4" name="Isosceles Triangle 263"/>
          <p:cNvSpPr/>
          <p:nvPr/>
        </p:nvSpPr>
        <p:spPr>
          <a:xfrm>
            <a:off x="2491488" y="5517856"/>
            <a:ext cx="379382" cy="327037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5" name="Group 269"/>
          <p:cNvGrpSpPr/>
          <p:nvPr/>
        </p:nvGrpSpPr>
        <p:grpSpPr>
          <a:xfrm rot="11471739" flipH="1">
            <a:off x="2193392" y="4853063"/>
            <a:ext cx="997800" cy="383258"/>
            <a:chOff x="4318201" y="3284985"/>
            <a:chExt cx="226326" cy="733075"/>
          </a:xfrm>
        </p:grpSpPr>
        <p:sp>
          <p:nvSpPr>
            <p:cNvPr id="271" name="Freeform 270"/>
            <p:cNvSpPr/>
            <p:nvPr/>
          </p:nvSpPr>
          <p:spPr>
            <a:xfrm>
              <a:off x="4318201" y="3284985"/>
              <a:ext cx="205946" cy="685798"/>
            </a:xfrm>
            <a:custGeom>
              <a:avLst/>
              <a:gdLst>
                <a:gd name="connsiteX0" fmla="*/ 10998 w 125298"/>
                <a:gd name="connsiteY0" fmla="*/ 0 h 685800"/>
                <a:gd name="connsiteX1" fmla="*/ 10998 w 125298"/>
                <a:gd name="connsiteY1" fmla="*/ 409575 h 685800"/>
                <a:gd name="connsiteX2" fmla="*/ 125298 w 125298"/>
                <a:gd name="connsiteY2" fmla="*/ 685800 h 685800"/>
                <a:gd name="connsiteX3" fmla="*/ 125298 w 125298"/>
                <a:gd name="connsiteY3" fmla="*/ 685800 h 685800"/>
                <a:gd name="connsiteX4" fmla="*/ 125298 w 125298"/>
                <a:gd name="connsiteY4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98" h="685800">
                  <a:moveTo>
                    <a:pt x="10998" y="0"/>
                  </a:moveTo>
                  <a:cubicBezTo>
                    <a:pt x="1473" y="147637"/>
                    <a:pt x="-8052" y="295275"/>
                    <a:pt x="10998" y="409575"/>
                  </a:cubicBezTo>
                  <a:cubicBezTo>
                    <a:pt x="30048" y="523875"/>
                    <a:pt x="125298" y="685800"/>
                    <a:pt x="125298" y="685800"/>
                  </a:cubicBezTo>
                  <a:lnTo>
                    <a:pt x="125298" y="685800"/>
                  </a:lnTo>
                  <a:lnTo>
                    <a:pt x="125298" y="6858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Isosceles Triangle 271"/>
            <p:cNvSpPr/>
            <p:nvPr/>
          </p:nvSpPr>
          <p:spPr>
            <a:xfrm rot="16200000">
              <a:off x="4473433" y="3946967"/>
              <a:ext cx="116213" cy="2597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35"/>
          <p:cNvGrpSpPr/>
          <p:nvPr/>
        </p:nvGrpSpPr>
        <p:grpSpPr>
          <a:xfrm>
            <a:off x="3135095" y="4977172"/>
            <a:ext cx="370461" cy="358952"/>
            <a:chOff x="6634650" y="5554706"/>
            <a:chExt cx="370461" cy="357426"/>
          </a:xfrm>
        </p:grpSpPr>
        <p:sp>
          <p:nvSpPr>
            <p:cNvPr id="275" name="Oval 274"/>
            <p:cNvSpPr/>
            <p:nvPr/>
          </p:nvSpPr>
          <p:spPr>
            <a:xfrm rot="10800000">
              <a:off x="6634650" y="5554706"/>
              <a:ext cx="370461" cy="3574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6679654" y="5631144"/>
              <a:ext cx="2790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D</a:t>
              </a:r>
              <a:endParaRPr lang="en-US" sz="1000" dirty="0"/>
            </a:p>
          </p:txBody>
        </p:sp>
      </p:grpSp>
      <p:sp>
        <p:nvSpPr>
          <p:cNvPr id="276" name="Isosceles Triangle 275"/>
          <p:cNvSpPr/>
          <p:nvPr/>
        </p:nvSpPr>
        <p:spPr>
          <a:xfrm rot="14938970">
            <a:off x="3046403" y="5292225"/>
            <a:ext cx="104679" cy="7788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TextBox 310"/>
          <p:cNvSpPr txBox="1"/>
          <p:nvPr/>
        </p:nvSpPr>
        <p:spPr>
          <a:xfrm>
            <a:off x="2532027" y="5608117"/>
            <a:ext cx="2790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00" dirty="0" smtClean="0"/>
              <a:t>Ω</a:t>
            </a:r>
            <a:endParaRPr lang="en-US" sz="1000" dirty="0"/>
          </a:p>
        </p:txBody>
      </p:sp>
      <p:sp>
        <p:nvSpPr>
          <p:cNvPr id="312" name="TextBox 311"/>
          <p:cNvSpPr txBox="1"/>
          <p:nvPr/>
        </p:nvSpPr>
        <p:spPr>
          <a:xfrm>
            <a:off x="3423126" y="4977172"/>
            <a:ext cx="14620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:  </a:t>
            </a:r>
            <a:r>
              <a:rPr lang="en-US" sz="1000" b="1" dirty="0" smtClean="0"/>
              <a:t>Divides</a:t>
            </a:r>
            <a:r>
              <a:rPr lang="en-US" sz="1000" dirty="0" smtClean="0"/>
              <a:t> final output by all codon cell inputs</a:t>
            </a:r>
            <a:endParaRPr lang="en-US" sz="1000" dirty="0"/>
          </a:p>
        </p:txBody>
      </p:sp>
      <p:sp>
        <p:nvSpPr>
          <p:cNvPr id="313" name="TextBox 312"/>
          <p:cNvSpPr txBox="1"/>
          <p:nvPr/>
        </p:nvSpPr>
        <p:spPr>
          <a:xfrm>
            <a:off x="2851958" y="5708144"/>
            <a:ext cx="16420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:  </a:t>
            </a:r>
            <a:r>
              <a:rPr lang="en-US" sz="1000" b="1" dirty="0" smtClean="0"/>
              <a:t>Outputs</a:t>
            </a:r>
            <a:r>
              <a:rPr lang="en-US" sz="1000" dirty="0" smtClean="0"/>
              <a:t> and stores memory during recoding and recall</a:t>
            </a:r>
            <a:endParaRPr lang="en-US" sz="1000" dirty="0"/>
          </a:p>
        </p:txBody>
      </p:sp>
      <p:sp>
        <p:nvSpPr>
          <p:cNvPr id="40" name="Freeform 39"/>
          <p:cNvSpPr/>
          <p:nvPr/>
        </p:nvSpPr>
        <p:spPr>
          <a:xfrm>
            <a:off x="2679691" y="5340731"/>
            <a:ext cx="371475" cy="636270"/>
          </a:xfrm>
          <a:custGeom>
            <a:avLst/>
            <a:gdLst>
              <a:gd name="connsiteX0" fmla="*/ 0 w 371475"/>
              <a:gd name="connsiteY0" fmla="*/ 466725 h 600869"/>
              <a:gd name="connsiteX1" fmla="*/ 200025 w 371475"/>
              <a:gd name="connsiteY1" fmla="*/ 571500 h 600869"/>
              <a:gd name="connsiteX2" fmla="*/ 371475 w 371475"/>
              <a:gd name="connsiteY2" fmla="*/ 0 h 60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475" h="600869">
                <a:moveTo>
                  <a:pt x="0" y="466725"/>
                </a:moveTo>
                <a:cubicBezTo>
                  <a:pt x="69056" y="558006"/>
                  <a:pt x="138113" y="649288"/>
                  <a:pt x="200025" y="571500"/>
                </a:cubicBezTo>
                <a:cubicBezTo>
                  <a:pt x="261938" y="493713"/>
                  <a:pt x="316706" y="246856"/>
                  <a:pt x="371475" y="0"/>
                </a:cubicBezTo>
              </a:path>
            </a:pathLst>
          </a:cu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2592080" y="2869281"/>
            <a:ext cx="180020" cy="1800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2011416" y="4664486"/>
            <a:ext cx="365834" cy="1717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2067899" y="4648422"/>
            <a:ext cx="2790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</a:t>
            </a:r>
            <a:endParaRPr lang="en-US" sz="1000" dirty="0"/>
          </a:p>
        </p:txBody>
      </p:sp>
      <p:sp>
        <p:nvSpPr>
          <p:cNvPr id="110" name="Freeform 109"/>
          <p:cNvSpPr/>
          <p:nvPr/>
        </p:nvSpPr>
        <p:spPr>
          <a:xfrm rot="10800000">
            <a:off x="1399347" y="4147778"/>
            <a:ext cx="1654216" cy="966812"/>
          </a:xfrm>
          <a:custGeom>
            <a:avLst/>
            <a:gdLst>
              <a:gd name="connsiteX0" fmla="*/ 1276350 w 1276350"/>
              <a:gd name="connsiteY0" fmla="*/ 0 h 390747"/>
              <a:gd name="connsiteX1" fmla="*/ 1085850 w 1276350"/>
              <a:gd name="connsiteY1" fmla="*/ 152400 h 390747"/>
              <a:gd name="connsiteX2" fmla="*/ 933450 w 1276350"/>
              <a:gd name="connsiteY2" fmla="*/ 352425 h 390747"/>
              <a:gd name="connsiteX3" fmla="*/ 0 w 1276350"/>
              <a:gd name="connsiteY3" fmla="*/ 390525 h 390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6350" h="390747">
                <a:moveTo>
                  <a:pt x="1276350" y="0"/>
                </a:moveTo>
                <a:cubicBezTo>
                  <a:pt x="1209675" y="46831"/>
                  <a:pt x="1143000" y="93663"/>
                  <a:pt x="1085850" y="152400"/>
                </a:cubicBezTo>
                <a:cubicBezTo>
                  <a:pt x="1028700" y="211137"/>
                  <a:pt x="1114425" y="312738"/>
                  <a:pt x="933450" y="352425"/>
                </a:cubicBezTo>
                <a:cubicBezTo>
                  <a:pt x="752475" y="392112"/>
                  <a:pt x="376237" y="391318"/>
                  <a:pt x="0" y="39052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Isosceles Triangle 110"/>
          <p:cNvSpPr/>
          <p:nvPr/>
        </p:nvSpPr>
        <p:spPr>
          <a:xfrm rot="16200000">
            <a:off x="2976850" y="4093714"/>
            <a:ext cx="96742" cy="8339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686546" y="4542984"/>
            <a:ext cx="388188" cy="1854903"/>
          </a:xfrm>
          <a:custGeom>
            <a:avLst/>
            <a:gdLst>
              <a:gd name="connsiteX0" fmla="*/ 0 w 388188"/>
              <a:gd name="connsiteY0" fmla="*/ 1316047 h 1854903"/>
              <a:gd name="connsiteX1" fmla="*/ 120770 w 388188"/>
              <a:gd name="connsiteY1" fmla="*/ 1807752 h 1854903"/>
              <a:gd name="connsiteX2" fmla="*/ 241539 w 388188"/>
              <a:gd name="connsiteY2" fmla="*/ 280877 h 1854903"/>
              <a:gd name="connsiteX3" fmla="*/ 388188 w 388188"/>
              <a:gd name="connsiteY3" fmla="*/ 4831 h 185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188" h="1854903">
                <a:moveTo>
                  <a:pt x="0" y="1316047"/>
                </a:moveTo>
                <a:cubicBezTo>
                  <a:pt x="40257" y="1648163"/>
                  <a:pt x="80514" y="1980280"/>
                  <a:pt x="120770" y="1807752"/>
                </a:cubicBezTo>
                <a:cubicBezTo>
                  <a:pt x="161026" y="1635224"/>
                  <a:pt x="196969" y="581364"/>
                  <a:pt x="241539" y="280877"/>
                </a:cubicBezTo>
                <a:cubicBezTo>
                  <a:pt x="286109" y="-19610"/>
                  <a:pt x="337148" y="-7390"/>
                  <a:pt x="388188" y="4831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Isosceles Triangle 115"/>
          <p:cNvSpPr/>
          <p:nvPr/>
        </p:nvSpPr>
        <p:spPr>
          <a:xfrm rot="16200000">
            <a:off x="2976850" y="4525762"/>
            <a:ext cx="96742" cy="8339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0" y="3501008"/>
            <a:ext cx="24672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Inhibitory cells Types:</a:t>
            </a:r>
          </a:p>
          <a:p>
            <a:endParaRPr lang="en-US" sz="1200" dirty="0" smtClean="0"/>
          </a:p>
          <a:p>
            <a:r>
              <a:rPr lang="en-US" sz="1200" b="1" dirty="0" smtClean="0"/>
              <a:t>S</a:t>
            </a:r>
            <a:r>
              <a:rPr lang="en-US" sz="1200" dirty="0"/>
              <a:t>: Substractive</a:t>
            </a:r>
            <a:endParaRPr lang="en-US" sz="1200" dirty="0" smtClean="0"/>
          </a:p>
          <a:p>
            <a:r>
              <a:rPr lang="en-US" sz="1200" b="1" dirty="0" smtClean="0"/>
              <a:t>G</a:t>
            </a:r>
            <a:r>
              <a:rPr lang="en-US" sz="1200" dirty="0" smtClean="0"/>
              <a:t>: Substractive</a:t>
            </a:r>
          </a:p>
          <a:p>
            <a:r>
              <a:rPr lang="en-US" sz="1200" b="1" dirty="0" smtClean="0"/>
              <a:t>D</a:t>
            </a:r>
            <a:r>
              <a:rPr lang="en-US" sz="1200" dirty="0" smtClean="0"/>
              <a:t>: Divisive</a:t>
            </a:r>
            <a:endParaRPr lang="en-US" sz="1200" dirty="0"/>
          </a:p>
        </p:txBody>
      </p:sp>
      <p:sp>
        <p:nvSpPr>
          <p:cNvPr id="95" name="Freeform 94"/>
          <p:cNvSpPr/>
          <p:nvPr/>
        </p:nvSpPr>
        <p:spPr>
          <a:xfrm rot="2151242" flipH="1">
            <a:off x="2931018" y="5216831"/>
            <a:ext cx="259645" cy="553123"/>
          </a:xfrm>
          <a:custGeom>
            <a:avLst/>
            <a:gdLst>
              <a:gd name="connsiteX0" fmla="*/ 10998 w 125298"/>
              <a:gd name="connsiteY0" fmla="*/ 0 h 685800"/>
              <a:gd name="connsiteX1" fmla="*/ 10998 w 125298"/>
              <a:gd name="connsiteY1" fmla="*/ 409575 h 685800"/>
              <a:gd name="connsiteX2" fmla="*/ 125298 w 125298"/>
              <a:gd name="connsiteY2" fmla="*/ 685800 h 685800"/>
              <a:gd name="connsiteX3" fmla="*/ 125298 w 125298"/>
              <a:gd name="connsiteY3" fmla="*/ 685800 h 685800"/>
              <a:gd name="connsiteX4" fmla="*/ 125298 w 125298"/>
              <a:gd name="connsiteY4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298" h="685800">
                <a:moveTo>
                  <a:pt x="10998" y="0"/>
                </a:moveTo>
                <a:cubicBezTo>
                  <a:pt x="1473" y="147637"/>
                  <a:pt x="-8052" y="295275"/>
                  <a:pt x="10998" y="409575"/>
                </a:cubicBezTo>
                <a:cubicBezTo>
                  <a:pt x="30048" y="523875"/>
                  <a:pt x="125298" y="685800"/>
                  <a:pt x="125298" y="685800"/>
                </a:cubicBezTo>
                <a:lnTo>
                  <a:pt x="125298" y="685800"/>
                </a:lnTo>
                <a:lnTo>
                  <a:pt x="125298" y="685800"/>
                </a:lnTo>
              </a:path>
            </a:pathLst>
          </a:cu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3747162" y="4577062"/>
            <a:ext cx="147616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B050"/>
                </a:solidFill>
              </a:rPr>
              <a:t>Feedback inhibition</a:t>
            </a:r>
          </a:p>
          <a:p>
            <a:pPr algn="ctr"/>
            <a:r>
              <a:rPr lang="en-US" sz="1000" dirty="0" smtClean="0">
                <a:solidFill>
                  <a:srgbClr val="00B050"/>
                </a:solidFill>
              </a:rPr>
              <a:t>(</a:t>
            </a:r>
            <a:r>
              <a:rPr lang="en-US" sz="1000" dirty="0" err="1" smtClean="0">
                <a:solidFill>
                  <a:srgbClr val="00B050"/>
                </a:solidFill>
              </a:rPr>
              <a:t>substraction</a:t>
            </a:r>
            <a:r>
              <a:rPr lang="en-US" sz="1000" dirty="0" smtClean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811058" y="2312876"/>
            <a:ext cx="162018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Feed forward inhibition</a:t>
            </a:r>
          </a:p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(</a:t>
            </a:r>
            <a:r>
              <a:rPr lang="en-US" sz="1000" dirty="0" err="1" smtClean="0">
                <a:solidFill>
                  <a:schemeClr val="accent1"/>
                </a:solidFill>
              </a:rPr>
              <a:t>substraction</a:t>
            </a:r>
            <a:r>
              <a:rPr lang="en-US" sz="1000" dirty="0" smtClean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955074" y="6305254"/>
            <a:ext cx="147616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7030A0"/>
                </a:solidFill>
              </a:rPr>
              <a:t>Feedback inhibition</a:t>
            </a:r>
          </a:p>
          <a:p>
            <a:pPr algn="ctr"/>
            <a:r>
              <a:rPr lang="en-US" sz="1000" dirty="0" smtClean="0">
                <a:solidFill>
                  <a:srgbClr val="7030A0"/>
                </a:solidFill>
              </a:rPr>
              <a:t>(division)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467242" y="6237312"/>
            <a:ext cx="14041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Explicitly modeled by Mc</a:t>
            </a:r>
            <a:r>
              <a:rPr lang="pt-BR" sz="900" dirty="0" smtClean="0">
                <a:solidFill>
                  <a:srgbClr val="FF0000"/>
                </a:solidFill>
              </a:rPr>
              <a:t>Naughton-Morris</a:t>
            </a:r>
          </a:p>
          <a:p>
            <a:r>
              <a:rPr lang="pt-BR" sz="900" dirty="0" smtClean="0">
                <a:solidFill>
                  <a:srgbClr val="FF0000"/>
                </a:solidFill>
              </a:rPr>
              <a:t>As well</a:t>
            </a:r>
            <a:r>
              <a:rPr lang="en-US" sz="900" dirty="0" smtClean="0">
                <a:solidFill>
                  <a:srgbClr val="FF0000"/>
                </a:solidFill>
              </a:rPr>
              <a:t> 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826774" y="2370946"/>
            <a:ext cx="936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Input from another </a:t>
            </a:r>
            <a:r>
              <a:rPr lang="en-US" sz="1000" dirty="0" err="1" smtClean="0"/>
              <a:t>codon</a:t>
            </a:r>
            <a:r>
              <a:rPr lang="en-US" sz="1000" dirty="0" smtClean="0"/>
              <a:t> cell</a:t>
            </a:r>
            <a:endParaRPr lang="en-US" sz="1000" dirty="0"/>
          </a:p>
        </p:txBody>
      </p:sp>
      <p:sp>
        <p:nvSpPr>
          <p:cNvPr id="310" name="Oval 309"/>
          <p:cNvSpPr/>
          <p:nvPr/>
        </p:nvSpPr>
        <p:spPr>
          <a:xfrm rot="8100000" flipV="1">
            <a:off x="2767232" y="5596108"/>
            <a:ext cx="100239" cy="1002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Connector 100"/>
          <p:cNvCxnSpPr/>
          <p:nvPr/>
        </p:nvCxnSpPr>
        <p:spPr>
          <a:xfrm flipH="1">
            <a:off x="0" y="5157192"/>
            <a:ext cx="27022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6120172" y="1844824"/>
            <a:ext cx="2467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Marr’s predictions based on his model: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084168" y="2456892"/>
            <a:ext cx="2879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Inhibitory cells can be much fewer in number than principal cells, but they must have extensive </a:t>
            </a:r>
          </a:p>
          <a:p>
            <a:r>
              <a:rPr lang="en-US" sz="1200" i="1" dirty="0" smtClean="0"/>
              <a:t>connectivity.</a:t>
            </a:r>
            <a:endParaRPr lang="en-US" sz="1200" i="1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573016"/>
            <a:ext cx="2988332" cy="13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74364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90600"/>
          </a:xfrm>
          <a:solidFill>
            <a:srgbClr val="CCCCFF">
              <a:alpha val="25098"/>
            </a:srgbClr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Associative Memory</a:t>
            </a:r>
            <a:br>
              <a:rPr lang="en-US" sz="4000" dirty="0" smtClean="0"/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Associating object and context</a:t>
            </a:r>
            <a:endParaRPr lang="en-US" sz="2000" dirty="0"/>
          </a:p>
        </p:txBody>
      </p:sp>
      <p:sp>
        <p:nvSpPr>
          <p:cNvPr id="108" name="TextBox 107"/>
          <p:cNvSpPr txBox="1"/>
          <p:nvPr/>
        </p:nvSpPr>
        <p:spPr>
          <a:xfrm>
            <a:off x="798030" y="2183690"/>
            <a:ext cx="3829051" cy="508023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Object</a:t>
            </a:r>
          </a:p>
          <a:p>
            <a:r>
              <a:rPr lang="en-US" sz="1200" dirty="0" smtClean="0"/>
              <a:t>Paul the grad student</a:t>
            </a:r>
            <a:endParaRPr lang="en-US" sz="1200" dirty="0"/>
          </a:p>
        </p:txBody>
      </p:sp>
      <p:sp>
        <p:nvSpPr>
          <p:cNvPr id="84" name="TextBox 83"/>
          <p:cNvSpPr txBox="1"/>
          <p:nvPr/>
        </p:nvSpPr>
        <p:spPr>
          <a:xfrm>
            <a:off x="4643694" y="2183690"/>
            <a:ext cx="3600714" cy="508023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Features</a:t>
            </a:r>
            <a:endParaRPr lang="en-US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31" y="2705447"/>
            <a:ext cx="3829050" cy="31718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3694" y="2706244"/>
            <a:ext cx="36007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endParaRPr lang="en-US" dirty="0" smtClean="0"/>
          </a:p>
          <a:p>
            <a:pPr>
              <a:buAutoNum type="arabicParenR"/>
            </a:pPr>
            <a:r>
              <a:rPr lang="en-US" dirty="0" smtClean="0"/>
              <a:t> Sallow complexion</a:t>
            </a:r>
          </a:p>
          <a:p>
            <a:pPr>
              <a:buAutoNum type="arabicParenR"/>
            </a:pPr>
            <a:endParaRPr lang="en-US" dirty="0" smtClean="0"/>
          </a:p>
          <a:p>
            <a:r>
              <a:rPr lang="en-US" dirty="0" smtClean="0"/>
              <a:t>2) Receding Hair Line</a:t>
            </a:r>
          </a:p>
          <a:p>
            <a:endParaRPr lang="en-US" dirty="0" smtClean="0"/>
          </a:p>
          <a:p>
            <a:r>
              <a:rPr lang="en-US" dirty="0" smtClean="0"/>
              <a:t>3) Sunken eyes</a:t>
            </a:r>
          </a:p>
          <a:p>
            <a:endParaRPr lang="en-US" dirty="0"/>
          </a:p>
          <a:p>
            <a:r>
              <a:rPr lang="en-US" dirty="0" smtClean="0"/>
              <a:t>4) Five-o-clock shadow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1340768"/>
            <a:ext cx="8820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following example is used to illustrate how the principles of associative memory can be applied to contextual learning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21730180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Straight Connector 77"/>
          <p:cNvCxnSpPr>
            <a:endCxn id="191" idx="2"/>
          </p:cNvCxnSpPr>
          <p:nvPr/>
        </p:nvCxnSpPr>
        <p:spPr>
          <a:xfrm flipH="1">
            <a:off x="2592080" y="2959291"/>
            <a:ext cx="31707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90600"/>
          </a:xfrm>
          <a:solidFill>
            <a:srgbClr val="CCCCFF">
              <a:alpha val="25098"/>
            </a:srgbClr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Associative Memory</a:t>
            </a:r>
            <a:br>
              <a:rPr lang="en-US" sz="4000" dirty="0" smtClean="0"/>
            </a:br>
            <a:r>
              <a:rPr lang="en-US" sz="2000" dirty="0" smtClean="0"/>
              <a:t>The “Complete” </a:t>
            </a:r>
            <a:r>
              <a:rPr lang="en-US" sz="2000" dirty="0" err="1" smtClean="0"/>
              <a:t>Hebb</a:t>
            </a:r>
            <a:r>
              <a:rPr lang="en-US" sz="2000" dirty="0" smtClean="0"/>
              <a:t>-Marr Model</a:t>
            </a:r>
            <a:endParaRPr lang="en-US" sz="2000" dirty="0"/>
          </a:p>
        </p:txBody>
      </p:sp>
      <p:sp>
        <p:nvSpPr>
          <p:cNvPr id="115" name="TextBox 114"/>
          <p:cNvSpPr txBox="1"/>
          <p:nvPr/>
        </p:nvSpPr>
        <p:spPr>
          <a:xfrm>
            <a:off x="0" y="1844824"/>
            <a:ext cx="24672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Assumptions: </a:t>
            </a:r>
          </a:p>
          <a:p>
            <a:endParaRPr lang="en-US" sz="1400" b="1" dirty="0" smtClean="0"/>
          </a:p>
          <a:p>
            <a:pPr marL="228600" indent="-228600">
              <a:buAutoNum type="arabicParenR"/>
            </a:pPr>
            <a:r>
              <a:rPr lang="en-US" sz="1200" dirty="0" smtClean="0"/>
              <a:t>inhibition applied to dendrite will be subtractive</a:t>
            </a:r>
          </a:p>
          <a:p>
            <a:pPr marL="228600" indent="-228600">
              <a:buAutoNum type="arabicParenR"/>
            </a:pPr>
            <a:endParaRPr lang="en-US" sz="1200" dirty="0" smtClean="0"/>
          </a:p>
          <a:p>
            <a:r>
              <a:rPr lang="en-US" sz="1200" dirty="0" smtClean="0"/>
              <a:t>2) Inhibition applied to soma will be capable of performing division</a:t>
            </a:r>
            <a:endParaRPr lang="en-US" sz="1200" dirty="0"/>
          </a:p>
        </p:txBody>
      </p:sp>
      <p:grpSp>
        <p:nvGrpSpPr>
          <p:cNvPr id="3" name="Group 15"/>
          <p:cNvGrpSpPr/>
          <p:nvPr/>
        </p:nvGrpSpPr>
        <p:grpSpPr>
          <a:xfrm>
            <a:off x="2683550" y="2959646"/>
            <a:ext cx="1291843" cy="513857"/>
            <a:chOff x="4165982" y="2888940"/>
            <a:chExt cx="1291843" cy="513857"/>
          </a:xfrm>
        </p:grpSpPr>
        <p:grpSp>
          <p:nvGrpSpPr>
            <p:cNvPr id="4" name="Group 14"/>
            <p:cNvGrpSpPr/>
            <p:nvPr/>
          </p:nvGrpSpPr>
          <p:grpSpPr>
            <a:xfrm>
              <a:off x="4165982" y="2888940"/>
              <a:ext cx="1291843" cy="462755"/>
              <a:chOff x="4165982" y="2888940"/>
              <a:chExt cx="1291843" cy="462755"/>
            </a:xfrm>
          </p:grpSpPr>
          <p:grpSp>
            <p:nvGrpSpPr>
              <p:cNvPr id="5" name="Group 11"/>
              <p:cNvGrpSpPr/>
              <p:nvPr/>
            </p:nvGrpSpPr>
            <p:grpSpPr>
              <a:xfrm>
                <a:off x="4181475" y="2888940"/>
                <a:ext cx="1276350" cy="462755"/>
                <a:chOff x="4181475" y="2888940"/>
                <a:chExt cx="1276350" cy="462755"/>
              </a:xfrm>
            </p:grpSpPr>
            <p:sp>
              <p:nvSpPr>
                <p:cNvPr id="11" name="Freeform 10"/>
                <p:cNvSpPr/>
                <p:nvPr/>
              </p:nvSpPr>
              <p:spPr>
                <a:xfrm>
                  <a:off x="4181475" y="2888940"/>
                  <a:ext cx="1276350" cy="390747"/>
                </a:xfrm>
                <a:custGeom>
                  <a:avLst/>
                  <a:gdLst>
                    <a:gd name="connsiteX0" fmla="*/ 1276350 w 1276350"/>
                    <a:gd name="connsiteY0" fmla="*/ 0 h 390747"/>
                    <a:gd name="connsiteX1" fmla="*/ 1085850 w 1276350"/>
                    <a:gd name="connsiteY1" fmla="*/ 152400 h 390747"/>
                    <a:gd name="connsiteX2" fmla="*/ 933450 w 1276350"/>
                    <a:gd name="connsiteY2" fmla="*/ 352425 h 390747"/>
                    <a:gd name="connsiteX3" fmla="*/ 0 w 1276350"/>
                    <a:gd name="connsiteY3" fmla="*/ 390525 h 390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76350" h="390747">
                      <a:moveTo>
                        <a:pt x="1276350" y="0"/>
                      </a:moveTo>
                      <a:cubicBezTo>
                        <a:pt x="1209675" y="46831"/>
                        <a:pt x="1143000" y="93663"/>
                        <a:pt x="1085850" y="152400"/>
                      </a:cubicBezTo>
                      <a:cubicBezTo>
                        <a:pt x="1028700" y="211137"/>
                        <a:pt x="1114425" y="312738"/>
                        <a:pt x="933450" y="352425"/>
                      </a:cubicBezTo>
                      <a:cubicBezTo>
                        <a:pt x="752475" y="392112"/>
                        <a:pt x="376237" y="391318"/>
                        <a:pt x="0" y="390525"/>
                      </a:cubicBezTo>
                    </a:path>
                  </a:pathLst>
                </a:custGeom>
                <a:noFill/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4572000" y="3207679"/>
                  <a:ext cx="324036" cy="14401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Oval 12"/>
              <p:cNvSpPr/>
              <p:nvPr/>
            </p:nvSpPr>
            <p:spPr>
              <a:xfrm>
                <a:off x="4165982" y="3248980"/>
                <a:ext cx="54006" cy="540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rot="5400000">
                <a:off x="4889554" y="3219458"/>
                <a:ext cx="93971" cy="8100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9" name="TextBox 128"/>
            <p:cNvSpPr txBox="1"/>
            <p:nvPr/>
          </p:nvSpPr>
          <p:spPr>
            <a:xfrm>
              <a:off x="4594502" y="3156576"/>
              <a:ext cx="2790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S</a:t>
              </a:r>
              <a:endParaRPr lang="en-US" sz="1000" dirty="0"/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3440649" y="3247678"/>
            <a:ext cx="21067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:   </a:t>
            </a:r>
            <a:r>
              <a:rPr lang="en-US" sz="1000" b="1" dirty="0" smtClean="0"/>
              <a:t>Subtracts</a:t>
            </a:r>
            <a:r>
              <a:rPr lang="en-US" sz="1000" dirty="0" smtClean="0"/>
              <a:t> “un-modifiable” excitatory component of the input</a:t>
            </a:r>
            <a:endParaRPr lang="en-US" sz="1000" dirty="0"/>
          </a:p>
        </p:txBody>
      </p:sp>
      <p:grpSp>
        <p:nvGrpSpPr>
          <p:cNvPr id="7" name="Group 231"/>
          <p:cNvGrpSpPr/>
          <p:nvPr/>
        </p:nvGrpSpPr>
        <p:grpSpPr>
          <a:xfrm>
            <a:off x="2992525" y="3895749"/>
            <a:ext cx="279031" cy="891646"/>
            <a:chOff x="3103656" y="2796650"/>
            <a:chExt cx="279031" cy="1400035"/>
          </a:xfrm>
        </p:grpSpPr>
        <p:cxnSp>
          <p:nvCxnSpPr>
            <p:cNvPr id="233" name="Straight Connector 232"/>
            <p:cNvCxnSpPr/>
            <p:nvPr/>
          </p:nvCxnSpPr>
          <p:spPr>
            <a:xfrm flipV="1">
              <a:off x="3224925" y="2796650"/>
              <a:ext cx="0" cy="140003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Diamond 233"/>
            <p:cNvSpPr/>
            <p:nvPr/>
          </p:nvSpPr>
          <p:spPr>
            <a:xfrm>
              <a:off x="3126345" y="3232735"/>
              <a:ext cx="216024" cy="366076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3103656" y="3232735"/>
              <a:ext cx="2790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G</a:t>
              </a:r>
              <a:endParaRPr lang="en-US" sz="1000" dirty="0"/>
            </a:p>
          </p:txBody>
        </p:sp>
      </p:grpSp>
      <p:sp>
        <p:nvSpPr>
          <p:cNvPr id="236" name="TextBox 235"/>
          <p:cNvSpPr txBox="1"/>
          <p:nvPr/>
        </p:nvSpPr>
        <p:spPr>
          <a:xfrm>
            <a:off x="3168381" y="4147778"/>
            <a:ext cx="2149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:   </a:t>
            </a:r>
            <a:r>
              <a:rPr lang="en-US" sz="1000" dirty="0"/>
              <a:t> </a:t>
            </a:r>
            <a:r>
              <a:rPr lang="en-US" sz="1000" b="1" dirty="0"/>
              <a:t>Subtracts</a:t>
            </a:r>
            <a:r>
              <a:rPr lang="en-US" sz="1000" dirty="0"/>
              <a:t> </a:t>
            </a:r>
            <a:r>
              <a:rPr lang="en-US" sz="1000" dirty="0" smtClean="0"/>
              <a:t>(normalize to) number of inputs</a:t>
            </a:r>
            <a:endParaRPr lang="en-US" sz="1000" dirty="0"/>
          </a:p>
        </p:txBody>
      </p:sp>
      <p:grpSp>
        <p:nvGrpSpPr>
          <p:cNvPr id="9" name="Group 30"/>
          <p:cNvGrpSpPr/>
          <p:nvPr/>
        </p:nvGrpSpPr>
        <p:grpSpPr>
          <a:xfrm>
            <a:off x="2840446" y="2961541"/>
            <a:ext cx="213118" cy="1030951"/>
            <a:chOff x="4322878" y="2890835"/>
            <a:chExt cx="213118" cy="1030951"/>
          </a:xfrm>
        </p:grpSpPr>
        <p:sp>
          <p:nvSpPr>
            <p:cNvPr id="30" name="Freeform 29"/>
            <p:cNvSpPr/>
            <p:nvPr/>
          </p:nvSpPr>
          <p:spPr>
            <a:xfrm>
              <a:off x="4322878" y="2890835"/>
              <a:ext cx="125297" cy="982579"/>
            </a:xfrm>
            <a:custGeom>
              <a:avLst/>
              <a:gdLst>
                <a:gd name="connsiteX0" fmla="*/ 10998 w 125298"/>
                <a:gd name="connsiteY0" fmla="*/ 0 h 685800"/>
                <a:gd name="connsiteX1" fmla="*/ 10998 w 125298"/>
                <a:gd name="connsiteY1" fmla="*/ 409575 h 685800"/>
                <a:gd name="connsiteX2" fmla="*/ 125298 w 125298"/>
                <a:gd name="connsiteY2" fmla="*/ 685800 h 685800"/>
                <a:gd name="connsiteX3" fmla="*/ 125298 w 125298"/>
                <a:gd name="connsiteY3" fmla="*/ 685800 h 685800"/>
                <a:gd name="connsiteX4" fmla="*/ 125298 w 125298"/>
                <a:gd name="connsiteY4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98" h="685800">
                  <a:moveTo>
                    <a:pt x="10998" y="0"/>
                  </a:moveTo>
                  <a:cubicBezTo>
                    <a:pt x="1473" y="147637"/>
                    <a:pt x="-8052" y="295275"/>
                    <a:pt x="10998" y="409575"/>
                  </a:cubicBezTo>
                  <a:cubicBezTo>
                    <a:pt x="30048" y="523875"/>
                    <a:pt x="125298" y="685800"/>
                    <a:pt x="125298" y="685800"/>
                  </a:cubicBezTo>
                  <a:lnTo>
                    <a:pt x="125298" y="685800"/>
                  </a:lnTo>
                  <a:lnTo>
                    <a:pt x="125298" y="6858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Isosceles Triangle 237"/>
            <p:cNvSpPr/>
            <p:nvPr/>
          </p:nvSpPr>
          <p:spPr>
            <a:xfrm rot="16200000">
              <a:off x="4445928" y="3831718"/>
              <a:ext cx="96742" cy="8339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253"/>
          <p:cNvGrpSpPr/>
          <p:nvPr/>
        </p:nvGrpSpPr>
        <p:grpSpPr>
          <a:xfrm>
            <a:off x="2695987" y="4393906"/>
            <a:ext cx="388652" cy="124421"/>
            <a:chOff x="6664533" y="4735333"/>
            <a:chExt cx="388652" cy="124421"/>
          </a:xfrm>
        </p:grpSpPr>
        <p:sp>
          <p:nvSpPr>
            <p:cNvPr id="252" name="Freeform 251"/>
            <p:cNvSpPr/>
            <p:nvPr/>
          </p:nvSpPr>
          <p:spPr>
            <a:xfrm>
              <a:off x="6691537" y="4735333"/>
              <a:ext cx="361648" cy="104994"/>
            </a:xfrm>
            <a:custGeom>
              <a:avLst/>
              <a:gdLst>
                <a:gd name="connsiteX0" fmla="*/ 1276350 w 1276350"/>
                <a:gd name="connsiteY0" fmla="*/ 0 h 390747"/>
                <a:gd name="connsiteX1" fmla="*/ 1085850 w 1276350"/>
                <a:gd name="connsiteY1" fmla="*/ 152400 h 390747"/>
                <a:gd name="connsiteX2" fmla="*/ 933450 w 1276350"/>
                <a:gd name="connsiteY2" fmla="*/ 352425 h 390747"/>
                <a:gd name="connsiteX3" fmla="*/ 0 w 1276350"/>
                <a:gd name="connsiteY3" fmla="*/ 390525 h 39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350" h="390747">
                  <a:moveTo>
                    <a:pt x="1276350" y="0"/>
                  </a:moveTo>
                  <a:cubicBezTo>
                    <a:pt x="1209675" y="46831"/>
                    <a:pt x="1143000" y="93663"/>
                    <a:pt x="1085850" y="152400"/>
                  </a:cubicBezTo>
                  <a:cubicBezTo>
                    <a:pt x="1028700" y="211137"/>
                    <a:pt x="1114425" y="312738"/>
                    <a:pt x="933450" y="352425"/>
                  </a:cubicBezTo>
                  <a:cubicBezTo>
                    <a:pt x="752475" y="392112"/>
                    <a:pt x="376237" y="391318"/>
                    <a:pt x="0" y="390525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6664533" y="4805748"/>
              <a:ext cx="54006" cy="54006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5" name="Straight Connector 254"/>
          <p:cNvCxnSpPr/>
          <p:nvPr/>
        </p:nvCxnSpPr>
        <p:spPr>
          <a:xfrm flipV="1">
            <a:off x="2681179" y="1811942"/>
            <a:ext cx="0" cy="40329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256"/>
          <p:cNvGrpSpPr/>
          <p:nvPr/>
        </p:nvGrpSpPr>
        <p:grpSpPr>
          <a:xfrm rot="10800000">
            <a:off x="1367644" y="4723843"/>
            <a:ext cx="1291844" cy="425278"/>
            <a:chOff x="4165982" y="2888940"/>
            <a:chExt cx="1291844" cy="425278"/>
          </a:xfrm>
        </p:grpSpPr>
        <p:sp>
          <p:nvSpPr>
            <p:cNvPr id="262" name="Freeform 261"/>
            <p:cNvSpPr/>
            <p:nvPr/>
          </p:nvSpPr>
          <p:spPr>
            <a:xfrm>
              <a:off x="4181475" y="2888940"/>
              <a:ext cx="1276351" cy="390748"/>
            </a:xfrm>
            <a:custGeom>
              <a:avLst/>
              <a:gdLst>
                <a:gd name="connsiteX0" fmla="*/ 1276350 w 1276350"/>
                <a:gd name="connsiteY0" fmla="*/ 0 h 390747"/>
                <a:gd name="connsiteX1" fmla="*/ 1085850 w 1276350"/>
                <a:gd name="connsiteY1" fmla="*/ 152400 h 390747"/>
                <a:gd name="connsiteX2" fmla="*/ 933450 w 1276350"/>
                <a:gd name="connsiteY2" fmla="*/ 352425 h 390747"/>
                <a:gd name="connsiteX3" fmla="*/ 0 w 1276350"/>
                <a:gd name="connsiteY3" fmla="*/ 390525 h 39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350" h="390747">
                  <a:moveTo>
                    <a:pt x="1276350" y="0"/>
                  </a:moveTo>
                  <a:cubicBezTo>
                    <a:pt x="1209675" y="46831"/>
                    <a:pt x="1143000" y="93663"/>
                    <a:pt x="1085850" y="152400"/>
                  </a:cubicBezTo>
                  <a:cubicBezTo>
                    <a:pt x="1028700" y="211137"/>
                    <a:pt x="1114425" y="312738"/>
                    <a:pt x="933450" y="352425"/>
                  </a:cubicBezTo>
                  <a:cubicBezTo>
                    <a:pt x="752475" y="392112"/>
                    <a:pt x="376237" y="391318"/>
                    <a:pt x="0" y="39052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4165982" y="3248980"/>
              <a:ext cx="54006" cy="540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Isosceles Triangle 260"/>
            <p:cNvSpPr/>
            <p:nvPr/>
          </p:nvSpPr>
          <p:spPr>
            <a:xfrm rot="5400000">
              <a:off x="4825937" y="3226729"/>
              <a:ext cx="93971" cy="81008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4" name="Isosceles Triangle 263"/>
          <p:cNvSpPr/>
          <p:nvPr/>
        </p:nvSpPr>
        <p:spPr>
          <a:xfrm>
            <a:off x="2491488" y="5517856"/>
            <a:ext cx="379382" cy="327037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5" name="Group 269"/>
          <p:cNvGrpSpPr/>
          <p:nvPr/>
        </p:nvGrpSpPr>
        <p:grpSpPr>
          <a:xfrm rot="11471739" flipH="1">
            <a:off x="2193392" y="4853063"/>
            <a:ext cx="997800" cy="383258"/>
            <a:chOff x="4318201" y="3284985"/>
            <a:chExt cx="226326" cy="733075"/>
          </a:xfrm>
        </p:grpSpPr>
        <p:sp>
          <p:nvSpPr>
            <p:cNvPr id="271" name="Freeform 270"/>
            <p:cNvSpPr/>
            <p:nvPr/>
          </p:nvSpPr>
          <p:spPr>
            <a:xfrm>
              <a:off x="4318201" y="3284985"/>
              <a:ext cx="205946" cy="685798"/>
            </a:xfrm>
            <a:custGeom>
              <a:avLst/>
              <a:gdLst>
                <a:gd name="connsiteX0" fmla="*/ 10998 w 125298"/>
                <a:gd name="connsiteY0" fmla="*/ 0 h 685800"/>
                <a:gd name="connsiteX1" fmla="*/ 10998 w 125298"/>
                <a:gd name="connsiteY1" fmla="*/ 409575 h 685800"/>
                <a:gd name="connsiteX2" fmla="*/ 125298 w 125298"/>
                <a:gd name="connsiteY2" fmla="*/ 685800 h 685800"/>
                <a:gd name="connsiteX3" fmla="*/ 125298 w 125298"/>
                <a:gd name="connsiteY3" fmla="*/ 685800 h 685800"/>
                <a:gd name="connsiteX4" fmla="*/ 125298 w 125298"/>
                <a:gd name="connsiteY4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98" h="685800">
                  <a:moveTo>
                    <a:pt x="10998" y="0"/>
                  </a:moveTo>
                  <a:cubicBezTo>
                    <a:pt x="1473" y="147637"/>
                    <a:pt x="-8052" y="295275"/>
                    <a:pt x="10998" y="409575"/>
                  </a:cubicBezTo>
                  <a:cubicBezTo>
                    <a:pt x="30048" y="523875"/>
                    <a:pt x="125298" y="685800"/>
                    <a:pt x="125298" y="685800"/>
                  </a:cubicBezTo>
                  <a:lnTo>
                    <a:pt x="125298" y="685800"/>
                  </a:lnTo>
                  <a:lnTo>
                    <a:pt x="125298" y="6858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Isosceles Triangle 271"/>
            <p:cNvSpPr/>
            <p:nvPr/>
          </p:nvSpPr>
          <p:spPr>
            <a:xfrm rot="16200000">
              <a:off x="4473433" y="3946967"/>
              <a:ext cx="116213" cy="2597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35"/>
          <p:cNvGrpSpPr/>
          <p:nvPr/>
        </p:nvGrpSpPr>
        <p:grpSpPr>
          <a:xfrm>
            <a:off x="3135095" y="4977172"/>
            <a:ext cx="370461" cy="358952"/>
            <a:chOff x="6634650" y="5554706"/>
            <a:chExt cx="370461" cy="357426"/>
          </a:xfrm>
        </p:grpSpPr>
        <p:sp>
          <p:nvSpPr>
            <p:cNvPr id="275" name="Oval 274"/>
            <p:cNvSpPr/>
            <p:nvPr/>
          </p:nvSpPr>
          <p:spPr>
            <a:xfrm rot="10800000">
              <a:off x="6634650" y="5554706"/>
              <a:ext cx="370461" cy="3574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6679654" y="5631144"/>
              <a:ext cx="2790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D</a:t>
              </a:r>
              <a:endParaRPr lang="en-US" sz="1000" dirty="0"/>
            </a:p>
          </p:txBody>
        </p:sp>
      </p:grpSp>
      <p:sp>
        <p:nvSpPr>
          <p:cNvPr id="276" name="Isosceles Triangle 275"/>
          <p:cNvSpPr/>
          <p:nvPr/>
        </p:nvSpPr>
        <p:spPr>
          <a:xfrm rot="14938970">
            <a:off x="3046403" y="5292225"/>
            <a:ext cx="104679" cy="7788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TextBox 310"/>
          <p:cNvSpPr txBox="1"/>
          <p:nvPr/>
        </p:nvSpPr>
        <p:spPr>
          <a:xfrm>
            <a:off x="2532027" y="5608117"/>
            <a:ext cx="2790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00" dirty="0" smtClean="0"/>
              <a:t>Ω</a:t>
            </a:r>
            <a:endParaRPr lang="en-US" sz="1000" dirty="0"/>
          </a:p>
        </p:txBody>
      </p:sp>
      <p:sp>
        <p:nvSpPr>
          <p:cNvPr id="312" name="TextBox 311"/>
          <p:cNvSpPr txBox="1"/>
          <p:nvPr/>
        </p:nvSpPr>
        <p:spPr>
          <a:xfrm>
            <a:off x="3423126" y="4977172"/>
            <a:ext cx="14620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:  </a:t>
            </a:r>
            <a:r>
              <a:rPr lang="en-US" sz="1000" b="1" dirty="0" smtClean="0"/>
              <a:t>Divides</a:t>
            </a:r>
            <a:r>
              <a:rPr lang="en-US" sz="1000" dirty="0" smtClean="0"/>
              <a:t> final output by all codon cell inputs</a:t>
            </a:r>
            <a:endParaRPr lang="en-US" sz="1000" dirty="0"/>
          </a:p>
        </p:txBody>
      </p:sp>
      <p:sp>
        <p:nvSpPr>
          <p:cNvPr id="313" name="TextBox 312"/>
          <p:cNvSpPr txBox="1"/>
          <p:nvPr/>
        </p:nvSpPr>
        <p:spPr>
          <a:xfrm>
            <a:off x="2851958" y="5708144"/>
            <a:ext cx="16420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:  </a:t>
            </a:r>
            <a:r>
              <a:rPr lang="en-US" sz="1000" b="1" dirty="0" smtClean="0"/>
              <a:t>Outputs</a:t>
            </a:r>
            <a:r>
              <a:rPr lang="en-US" sz="1000" dirty="0" smtClean="0"/>
              <a:t> and stores memory during recoding and recall</a:t>
            </a:r>
            <a:endParaRPr lang="en-US" sz="1000" dirty="0"/>
          </a:p>
        </p:txBody>
      </p:sp>
      <p:sp>
        <p:nvSpPr>
          <p:cNvPr id="40" name="Freeform 39"/>
          <p:cNvSpPr/>
          <p:nvPr/>
        </p:nvSpPr>
        <p:spPr>
          <a:xfrm>
            <a:off x="2679691" y="5340731"/>
            <a:ext cx="371475" cy="636270"/>
          </a:xfrm>
          <a:custGeom>
            <a:avLst/>
            <a:gdLst>
              <a:gd name="connsiteX0" fmla="*/ 0 w 371475"/>
              <a:gd name="connsiteY0" fmla="*/ 466725 h 600869"/>
              <a:gd name="connsiteX1" fmla="*/ 200025 w 371475"/>
              <a:gd name="connsiteY1" fmla="*/ 571500 h 600869"/>
              <a:gd name="connsiteX2" fmla="*/ 371475 w 371475"/>
              <a:gd name="connsiteY2" fmla="*/ 0 h 60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475" h="600869">
                <a:moveTo>
                  <a:pt x="0" y="466725"/>
                </a:moveTo>
                <a:cubicBezTo>
                  <a:pt x="69056" y="558006"/>
                  <a:pt x="138113" y="649288"/>
                  <a:pt x="200025" y="571500"/>
                </a:cubicBezTo>
                <a:cubicBezTo>
                  <a:pt x="261938" y="493713"/>
                  <a:pt x="316706" y="246856"/>
                  <a:pt x="371475" y="0"/>
                </a:cubicBezTo>
              </a:path>
            </a:pathLst>
          </a:cu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2592080" y="2869281"/>
            <a:ext cx="180020" cy="1800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2011416" y="4664486"/>
            <a:ext cx="365834" cy="1717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2067899" y="4648422"/>
            <a:ext cx="2790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</a:t>
            </a:r>
            <a:endParaRPr lang="en-US" sz="1000" dirty="0"/>
          </a:p>
        </p:txBody>
      </p:sp>
      <p:sp>
        <p:nvSpPr>
          <p:cNvPr id="110" name="Freeform 109"/>
          <p:cNvSpPr/>
          <p:nvPr/>
        </p:nvSpPr>
        <p:spPr>
          <a:xfrm rot="10800000">
            <a:off x="1399347" y="4147778"/>
            <a:ext cx="1654216" cy="966812"/>
          </a:xfrm>
          <a:custGeom>
            <a:avLst/>
            <a:gdLst>
              <a:gd name="connsiteX0" fmla="*/ 1276350 w 1276350"/>
              <a:gd name="connsiteY0" fmla="*/ 0 h 390747"/>
              <a:gd name="connsiteX1" fmla="*/ 1085850 w 1276350"/>
              <a:gd name="connsiteY1" fmla="*/ 152400 h 390747"/>
              <a:gd name="connsiteX2" fmla="*/ 933450 w 1276350"/>
              <a:gd name="connsiteY2" fmla="*/ 352425 h 390747"/>
              <a:gd name="connsiteX3" fmla="*/ 0 w 1276350"/>
              <a:gd name="connsiteY3" fmla="*/ 390525 h 390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6350" h="390747">
                <a:moveTo>
                  <a:pt x="1276350" y="0"/>
                </a:moveTo>
                <a:cubicBezTo>
                  <a:pt x="1209675" y="46831"/>
                  <a:pt x="1143000" y="93663"/>
                  <a:pt x="1085850" y="152400"/>
                </a:cubicBezTo>
                <a:cubicBezTo>
                  <a:pt x="1028700" y="211137"/>
                  <a:pt x="1114425" y="312738"/>
                  <a:pt x="933450" y="352425"/>
                </a:cubicBezTo>
                <a:cubicBezTo>
                  <a:pt x="752475" y="392112"/>
                  <a:pt x="376237" y="391318"/>
                  <a:pt x="0" y="39052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Isosceles Triangle 110"/>
          <p:cNvSpPr/>
          <p:nvPr/>
        </p:nvSpPr>
        <p:spPr>
          <a:xfrm rot="16200000">
            <a:off x="2976850" y="4093714"/>
            <a:ext cx="96742" cy="8339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686546" y="4542984"/>
            <a:ext cx="388188" cy="1854903"/>
          </a:xfrm>
          <a:custGeom>
            <a:avLst/>
            <a:gdLst>
              <a:gd name="connsiteX0" fmla="*/ 0 w 388188"/>
              <a:gd name="connsiteY0" fmla="*/ 1316047 h 1854903"/>
              <a:gd name="connsiteX1" fmla="*/ 120770 w 388188"/>
              <a:gd name="connsiteY1" fmla="*/ 1807752 h 1854903"/>
              <a:gd name="connsiteX2" fmla="*/ 241539 w 388188"/>
              <a:gd name="connsiteY2" fmla="*/ 280877 h 1854903"/>
              <a:gd name="connsiteX3" fmla="*/ 388188 w 388188"/>
              <a:gd name="connsiteY3" fmla="*/ 4831 h 185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188" h="1854903">
                <a:moveTo>
                  <a:pt x="0" y="1316047"/>
                </a:moveTo>
                <a:cubicBezTo>
                  <a:pt x="40257" y="1648163"/>
                  <a:pt x="80514" y="1980280"/>
                  <a:pt x="120770" y="1807752"/>
                </a:cubicBezTo>
                <a:cubicBezTo>
                  <a:pt x="161026" y="1635224"/>
                  <a:pt x="196969" y="581364"/>
                  <a:pt x="241539" y="280877"/>
                </a:cubicBezTo>
                <a:cubicBezTo>
                  <a:pt x="286109" y="-19610"/>
                  <a:pt x="337148" y="-7390"/>
                  <a:pt x="388188" y="4831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Isosceles Triangle 115"/>
          <p:cNvSpPr/>
          <p:nvPr/>
        </p:nvSpPr>
        <p:spPr>
          <a:xfrm rot="16200000">
            <a:off x="2976850" y="4525762"/>
            <a:ext cx="96742" cy="8339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0" y="3501008"/>
            <a:ext cx="24672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Inhibitory cells Types:</a:t>
            </a:r>
          </a:p>
          <a:p>
            <a:endParaRPr lang="en-US" sz="1200" dirty="0" smtClean="0"/>
          </a:p>
          <a:p>
            <a:r>
              <a:rPr lang="en-US" sz="1200" b="1" dirty="0" smtClean="0"/>
              <a:t>S</a:t>
            </a:r>
            <a:r>
              <a:rPr lang="en-US" sz="1200" dirty="0"/>
              <a:t>: Substractive</a:t>
            </a:r>
            <a:endParaRPr lang="en-US" sz="1200" dirty="0" smtClean="0"/>
          </a:p>
          <a:p>
            <a:r>
              <a:rPr lang="en-US" sz="1200" b="1" dirty="0" smtClean="0"/>
              <a:t>G</a:t>
            </a:r>
            <a:r>
              <a:rPr lang="en-US" sz="1200" dirty="0" smtClean="0"/>
              <a:t>: Substractive</a:t>
            </a:r>
          </a:p>
          <a:p>
            <a:r>
              <a:rPr lang="en-US" sz="1200" b="1" dirty="0" smtClean="0"/>
              <a:t>D</a:t>
            </a:r>
            <a:r>
              <a:rPr lang="en-US" sz="1200" dirty="0" smtClean="0"/>
              <a:t>: Divisive</a:t>
            </a:r>
            <a:endParaRPr lang="en-US" sz="1200" dirty="0"/>
          </a:p>
        </p:txBody>
      </p:sp>
      <p:sp>
        <p:nvSpPr>
          <p:cNvPr id="95" name="Freeform 94"/>
          <p:cNvSpPr/>
          <p:nvPr/>
        </p:nvSpPr>
        <p:spPr>
          <a:xfrm rot="2151242" flipH="1">
            <a:off x="2931018" y="5216831"/>
            <a:ext cx="259645" cy="553123"/>
          </a:xfrm>
          <a:custGeom>
            <a:avLst/>
            <a:gdLst>
              <a:gd name="connsiteX0" fmla="*/ 10998 w 125298"/>
              <a:gd name="connsiteY0" fmla="*/ 0 h 685800"/>
              <a:gd name="connsiteX1" fmla="*/ 10998 w 125298"/>
              <a:gd name="connsiteY1" fmla="*/ 409575 h 685800"/>
              <a:gd name="connsiteX2" fmla="*/ 125298 w 125298"/>
              <a:gd name="connsiteY2" fmla="*/ 685800 h 685800"/>
              <a:gd name="connsiteX3" fmla="*/ 125298 w 125298"/>
              <a:gd name="connsiteY3" fmla="*/ 685800 h 685800"/>
              <a:gd name="connsiteX4" fmla="*/ 125298 w 125298"/>
              <a:gd name="connsiteY4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298" h="685800">
                <a:moveTo>
                  <a:pt x="10998" y="0"/>
                </a:moveTo>
                <a:cubicBezTo>
                  <a:pt x="1473" y="147637"/>
                  <a:pt x="-8052" y="295275"/>
                  <a:pt x="10998" y="409575"/>
                </a:cubicBezTo>
                <a:cubicBezTo>
                  <a:pt x="30048" y="523875"/>
                  <a:pt x="125298" y="685800"/>
                  <a:pt x="125298" y="685800"/>
                </a:cubicBezTo>
                <a:lnTo>
                  <a:pt x="125298" y="685800"/>
                </a:lnTo>
                <a:lnTo>
                  <a:pt x="125298" y="685800"/>
                </a:lnTo>
              </a:path>
            </a:pathLst>
          </a:cu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3747162" y="4577062"/>
            <a:ext cx="147616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B050"/>
                </a:solidFill>
              </a:rPr>
              <a:t>Feedback inhibition</a:t>
            </a:r>
          </a:p>
          <a:p>
            <a:pPr algn="ctr"/>
            <a:r>
              <a:rPr lang="en-US" sz="1000" dirty="0" smtClean="0">
                <a:solidFill>
                  <a:srgbClr val="00B050"/>
                </a:solidFill>
              </a:rPr>
              <a:t>(</a:t>
            </a:r>
            <a:r>
              <a:rPr lang="en-US" sz="1000" dirty="0" err="1" smtClean="0">
                <a:solidFill>
                  <a:srgbClr val="00B050"/>
                </a:solidFill>
              </a:rPr>
              <a:t>substraction</a:t>
            </a:r>
            <a:r>
              <a:rPr lang="en-US" sz="1000" dirty="0" smtClean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811058" y="2312876"/>
            <a:ext cx="162018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Feed forward inhibition</a:t>
            </a:r>
          </a:p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(</a:t>
            </a:r>
            <a:r>
              <a:rPr lang="en-US" sz="1000" dirty="0" err="1" smtClean="0">
                <a:solidFill>
                  <a:schemeClr val="accent1"/>
                </a:solidFill>
              </a:rPr>
              <a:t>substraction</a:t>
            </a:r>
            <a:r>
              <a:rPr lang="en-US" sz="1000" dirty="0" smtClean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955074" y="6305254"/>
            <a:ext cx="147616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7030A0"/>
                </a:solidFill>
              </a:rPr>
              <a:t>Feedback inhibition</a:t>
            </a:r>
          </a:p>
          <a:p>
            <a:pPr algn="ctr"/>
            <a:r>
              <a:rPr lang="en-US" sz="1000" dirty="0" smtClean="0">
                <a:solidFill>
                  <a:srgbClr val="7030A0"/>
                </a:solidFill>
              </a:rPr>
              <a:t>(division)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467242" y="6237312"/>
            <a:ext cx="14041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Explicitly modeled by Mc</a:t>
            </a:r>
            <a:r>
              <a:rPr lang="pt-BR" sz="900" dirty="0" smtClean="0">
                <a:solidFill>
                  <a:srgbClr val="FF0000"/>
                </a:solidFill>
              </a:rPr>
              <a:t>Naughton-Morris</a:t>
            </a:r>
          </a:p>
          <a:p>
            <a:r>
              <a:rPr lang="pt-BR" sz="900" dirty="0" smtClean="0">
                <a:solidFill>
                  <a:srgbClr val="FF0000"/>
                </a:solidFill>
              </a:rPr>
              <a:t>As well</a:t>
            </a:r>
            <a:r>
              <a:rPr lang="en-US" sz="900" dirty="0" smtClean="0">
                <a:solidFill>
                  <a:srgbClr val="FF0000"/>
                </a:solidFill>
              </a:rPr>
              <a:t> 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826774" y="2370946"/>
            <a:ext cx="936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Input from another </a:t>
            </a:r>
            <a:r>
              <a:rPr lang="en-US" sz="1000" dirty="0" err="1" smtClean="0"/>
              <a:t>codon</a:t>
            </a:r>
            <a:r>
              <a:rPr lang="en-US" sz="1000" dirty="0" smtClean="0"/>
              <a:t> cell</a:t>
            </a:r>
            <a:endParaRPr lang="en-US" sz="1000" dirty="0"/>
          </a:p>
        </p:txBody>
      </p:sp>
      <p:sp>
        <p:nvSpPr>
          <p:cNvPr id="310" name="Oval 309"/>
          <p:cNvSpPr/>
          <p:nvPr/>
        </p:nvSpPr>
        <p:spPr>
          <a:xfrm rot="8100000" flipV="1">
            <a:off x="2767232" y="5596108"/>
            <a:ext cx="100239" cy="1002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Connector 100"/>
          <p:cNvCxnSpPr/>
          <p:nvPr/>
        </p:nvCxnSpPr>
        <p:spPr>
          <a:xfrm flipH="1">
            <a:off x="0" y="5157192"/>
            <a:ext cx="27022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6120172" y="1844824"/>
            <a:ext cx="2467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Marr’s predictions based on his model: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084168" y="2456892"/>
            <a:ext cx="2879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Inhibitory cells must be driven by the same excitatory afferents that activate the principal cells .</a:t>
            </a:r>
            <a:endParaRPr lang="en-US" sz="1200" i="1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0524" y="3356992"/>
            <a:ext cx="3303476" cy="169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743643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Straight Connector 77"/>
          <p:cNvCxnSpPr>
            <a:endCxn id="191" idx="2"/>
          </p:cNvCxnSpPr>
          <p:nvPr/>
        </p:nvCxnSpPr>
        <p:spPr>
          <a:xfrm flipH="1">
            <a:off x="2592080" y="2959291"/>
            <a:ext cx="31707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90600"/>
          </a:xfrm>
          <a:solidFill>
            <a:srgbClr val="CCCCFF">
              <a:alpha val="25098"/>
            </a:srgbClr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Associative Memory</a:t>
            </a:r>
            <a:br>
              <a:rPr lang="en-US" sz="4000" dirty="0" smtClean="0"/>
            </a:br>
            <a:r>
              <a:rPr lang="en-US" sz="2000" dirty="0" smtClean="0"/>
              <a:t>The “Complete” </a:t>
            </a:r>
            <a:r>
              <a:rPr lang="en-US" sz="2000" dirty="0" err="1" smtClean="0"/>
              <a:t>Hebb</a:t>
            </a:r>
            <a:r>
              <a:rPr lang="en-US" sz="2000" dirty="0" smtClean="0"/>
              <a:t>-Marr Model</a:t>
            </a:r>
            <a:endParaRPr lang="en-US" sz="2000" dirty="0"/>
          </a:p>
        </p:txBody>
      </p:sp>
      <p:sp>
        <p:nvSpPr>
          <p:cNvPr id="115" name="TextBox 114"/>
          <p:cNvSpPr txBox="1"/>
          <p:nvPr/>
        </p:nvSpPr>
        <p:spPr>
          <a:xfrm>
            <a:off x="0" y="1844824"/>
            <a:ext cx="24672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Assumptions: </a:t>
            </a:r>
          </a:p>
          <a:p>
            <a:endParaRPr lang="en-US" sz="1400" b="1" dirty="0" smtClean="0"/>
          </a:p>
          <a:p>
            <a:pPr marL="228600" indent="-228600">
              <a:buAutoNum type="arabicParenR"/>
            </a:pPr>
            <a:r>
              <a:rPr lang="en-US" sz="1200" dirty="0" smtClean="0"/>
              <a:t>inhibition applied to dendrite will be subtractive</a:t>
            </a:r>
          </a:p>
          <a:p>
            <a:pPr marL="228600" indent="-228600">
              <a:buAutoNum type="arabicParenR"/>
            </a:pPr>
            <a:endParaRPr lang="en-US" sz="1200" dirty="0" smtClean="0"/>
          </a:p>
          <a:p>
            <a:r>
              <a:rPr lang="en-US" sz="1200" dirty="0" smtClean="0"/>
              <a:t>2) Inhibition applied to soma will be capable of performing division</a:t>
            </a:r>
            <a:endParaRPr lang="en-US" sz="1200" dirty="0"/>
          </a:p>
        </p:txBody>
      </p:sp>
      <p:grpSp>
        <p:nvGrpSpPr>
          <p:cNvPr id="3" name="Group 15"/>
          <p:cNvGrpSpPr/>
          <p:nvPr/>
        </p:nvGrpSpPr>
        <p:grpSpPr>
          <a:xfrm>
            <a:off x="2683550" y="2959646"/>
            <a:ext cx="1291843" cy="513857"/>
            <a:chOff x="4165982" y="2888940"/>
            <a:chExt cx="1291843" cy="513857"/>
          </a:xfrm>
        </p:grpSpPr>
        <p:grpSp>
          <p:nvGrpSpPr>
            <p:cNvPr id="4" name="Group 14"/>
            <p:cNvGrpSpPr/>
            <p:nvPr/>
          </p:nvGrpSpPr>
          <p:grpSpPr>
            <a:xfrm>
              <a:off x="4165982" y="2888940"/>
              <a:ext cx="1291843" cy="462755"/>
              <a:chOff x="4165982" y="2888940"/>
              <a:chExt cx="1291843" cy="462755"/>
            </a:xfrm>
          </p:grpSpPr>
          <p:grpSp>
            <p:nvGrpSpPr>
              <p:cNvPr id="5" name="Group 11"/>
              <p:cNvGrpSpPr/>
              <p:nvPr/>
            </p:nvGrpSpPr>
            <p:grpSpPr>
              <a:xfrm>
                <a:off x="4181475" y="2888940"/>
                <a:ext cx="1276350" cy="462755"/>
                <a:chOff x="4181475" y="2888940"/>
                <a:chExt cx="1276350" cy="462755"/>
              </a:xfrm>
            </p:grpSpPr>
            <p:sp>
              <p:nvSpPr>
                <p:cNvPr id="11" name="Freeform 10"/>
                <p:cNvSpPr/>
                <p:nvPr/>
              </p:nvSpPr>
              <p:spPr>
                <a:xfrm>
                  <a:off x="4181475" y="2888940"/>
                  <a:ext cx="1276350" cy="390747"/>
                </a:xfrm>
                <a:custGeom>
                  <a:avLst/>
                  <a:gdLst>
                    <a:gd name="connsiteX0" fmla="*/ 1276350 w 1276350"/>
                    <a:gd name="connsiteY0" fmla="*/ 0 h 390747"/>
                    <a:gd name="connsiteX1" fmla="*/ 1085850 w 1276350"/>
                    <a:gd name="connsiteY1" fmla="*/ 152400 h 390747"/>
                    <a:gd name="connsiteX2" fmla="*/ 933450 w 1276350"/>
                    <a:gd name="connsiteY2" fmla="*/ 352425 h 390747"/>
                    <a:gd name="connsiteX3" fmla="*/ 0 w 1276350"/>
                    <a:gd name="connsiteY3" fmla="*/ 390525 h 390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76350" h="390747">
                      <a:moveTo>
                        <a:pt x="1276350" y="0"/>
                      </a:moveTo>
                      <a:cubicBezTo>
                        <a:pt x="1209675" y="46831"/>
                        <a:pt x="1143000" y="93663"/>
                        <a:pt x="1085850" y="152400"/>
                      </a:cubicBezTo>
                      <a:cubicBezTo>
                        <a:pt x="1028700" y="211137"/>
                        <a:pt x="1114425" y="312738"/>
                        <a:pt x="933450" y="352425"/>
                      </a:cubicBezTo>
                      <a:cubicBezTo>
                        <a:pt x="752475" y="392112"/>
                        <a:pt x="376237" y="391318"/>
                        <a:pt x="0" y="390525"/>
                      </a:cubicBezTo>
                    </a:path>
                  </a:pathLst>
                </a:custGeom>
                <a:noFill/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4572000" y="3207679"/>
                  <a:ext cx="324036" cy="14401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Oval 12"/>
              <p:cNvSpPr/>
              <p:nvPr/>
            </p:nvSpPr>
            <p:spPr>
              <a:xfrm>
                <a:off x="4165982" y="3248980"/>
                <a:ext cx="54006" cy="540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rot="5400000">
                <a:off x="4889554" y="3219458"/>
                <a:ext cx="93971" cy="8100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9" name="TextBox 128"/>
            <p:cNvSpPr txBox="1"/>
            <p:nvPr/>
          </p:nvSpPr>
          <p:spPr>
            <a:xfrm>
              <a:off x="4594502" y="3156576"/>
              <a:ext cx="2790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S</a:t>
              </a:r>
              <a:endParaRPr lang="en-US" sz="1000" dirty="0"/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3440649" y="3247678"/>
            <a:ext cx="21067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:   </a:t>
            </a:r>
            <a:r>
              <a:rPr lang="en-US" sz="1000" b="1" dirty="0" smtClean="0"/>
              <a:t>Subtracts</a:t>
            </a:r>
            <a:r>
              <a:rPr lang="en-US" sz="1000" dirty="0" smtClean="0"/>
              <a:t> “un-modifiable” excitatory component of the input</a:t>
            </a:r>
            <a:endParaRPr lang="en-US" sz="1000" dirty="0"/>
          </a:p>
        </p:txBody>
      </p:sp>
      <p:grpSp>
        <p:nvGrpSpPr>
          <p:cNvPr id="7" name="Group 231"/>
          <p:cNvGrpSpPr/>
          <p:nvPr/>
        </p:nvGrpSpPr>
        <p:grpSpPr>
          <a:xfrm>
            <a:off x="2992525" y="3895749"/>
            <a:ext cx="279031" cy="891646"/>
            <a:chOff x="3103656" y="2796650"/>
            <a:chExt cx="279031" cy="1400035"/>
          </a:xfrm>
        </p:grpSpPr>
        <p:cxnSp>
          <p:nvCxnSpPr>
            <p:cNvPr id="233" name="Straight Connector 232"/>
            <p:cNvCxnSpPr/>
            <p:nvPr/>
          </p:nvCxnSpPr>
          <p:spPr>
            <a:xfrm flipV="1">
              <a:off x="3224925" y="2796650"/>
              <a:ext cx="0" cy="140003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Diamond 233"/>
            <p:cNvSpPr/>
            <p:nvPr/>
          </p:nvSpPr>
          <p:spPr>
            <a:xfrm>
              <a:off x="3126345" y="3232735"/>
              <a:ext cx="216024" cy="366076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3103656" y="3232735"/>
              <a:ext cx="2790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G</a:t>
              </a:r>
              <a:endParaRPr lang="en-US" sz="1000" dirty="0"/>
            </a:p>
          </p:txBody>
        </p:sp>
      </p:grpSp>
      <p:sp>
        <p:nvSpPr>
          <p:cNvPr id="236" name="TextBox 235"/>
          <p:cNvSpPr txBox="1"/>
          <p:nvPr/>
        </p:nvSpPr>
        <p:spPr>
          <a:xfrm>
            <a:off x="3168381" y="4147778"/>
            <a:ext cx="2149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:   </a:t>
            </a:r>
            <a:r>
              <a:rPr lang="en-US" sz="1000" dirty="0"/>
              <a:t> </a:t>
            </a:r>
            <a:r>
              <a:rPr lang="en-US" sz="1000" b="1" dirty="0"/>
              <a:t>Subtracts</a:t>
            </a:r>
            <a:r>
              <a:rPr lang="en-US" sz="1000" dirty="0"/>
              <a:t> </a:t>
            </a:r>
            <a:r>
              <a:rPr lang="en-US" sz="1000" dirty="0" smtClean="0"/>
              <a:t>(normalize to) number of inputs</a:t>
            </a:r>
            <a:endParaRPr lang="en-US" sz="1000" dirty="0"/>
          </a:p>
        </p:txBody>
      </p:sp>
      <p:grpSp>
        <p:nvGrpSpPr>
          <p:cNvPr id="9" name="Group 30"/>
          <p:cNvGrpSpPr/>
          <p:nvPr/>
        </p:nvGrpSpPr>
        <p:grpSpPr>
          <a:xfrm>
            <a:off x="2840446" y="2961541"/>
            <a:ext cx="213118" cy="1030951"/>
            <a:chOff x="4322878" y="2890835"/>
            <a:chExt cx="213118" cy="1030951"/>
          </a:xfrm>
        </p:grpSpPr>
        <p:sp>
          <p:nvSpPr>
            <p:cNvPr id="30" name="Freeform 29"/>
            <p:cNvSpPr/>
            <p:nvPr/>
          </p:nvSpPr>
          <p:spPr>
            <a:xfrm>
              <a:off x="4322878" y="2890835"/>
              <a:ext cx="125297" cy="982579"/>
            </a:xfrm>
            <a:custGeom>
              <a:avLst/>
              <a:gdLst>
                <a:gd name="connsiteX0" fmla="*/ 10998 w 125298"/>
                <a:gd name="connsiteY0" fmla="*/ 0 h 685800"/>
                <a:gd name="connsiteX1" fmla="*/ 10998 w 125298"/>
                <a:gd name="connsiteY1" fmla="*/ 409575 h 685800"/>
                <a:gd name="connsiteX2" fmla="*/ 125298 w 125298"/>
                <a:gd name="connsiteY2" fmla="*/ 685800 h 685800"/>
                <a:gd name="connsiteX3" fmla="*/ 125298 w 125298"/>
                <a:gd name="connsiteY3" fmla="*/ 685800 h 685800"/>
                <a:gd name="connsiteX4" fmla="*/ 125298 w 125298"/>
                <a:gd name="connsiteY4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98" h="685800">
                  <a:moveTo>
                    <a:pt x="10998" y="0"/>
                  </a:moveTo>
                  <a:cubicBezTo>
                    <a:pt x="1473" y="147637"/>
                    <a:pt x="-8052" y="295275"/>
                    <a:pt x="10998" y="409575"/>
                  </a:cubicBezTo>
                  <a:cubicBezTo>
                    <a:pt x="30048" y="523875"/>
                    <a:pt x="125298" y="685800"/>
                    <a:pt x="125298" y="685800"/>
                  </a:cubicBezTo>
                  <a:lnTo>
                    <a:pt x="125298" y="685800"/>
                  </a:lnTo>
                  <a:lnTo>
                    <a:pt x="125298" y="6858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Isosceles Triangle 237"/>
            <p:cNvSpPr/>
            <p:nvPr/>
          </p:nvSpPr>
          <p:spPr>
            <a:xfrm rot="16200000">
              <a:off x="4445928" y="3831718"/>
              <a:ext cx="96742" cy="8339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253"/>
          <p:cNvGrpSpPr/>
          <p:nvPr/>
        </p:nvGrpSpPr>
        <p:grpSpPr>
          <a:xfrm>
            <a:off x="2695987" y="4393906"/>
            <a:ext cx="388652" cy="124421"/>
            <a:chOff x="6664533" y="4735333"/>
            <a:chExt cx="388652" cy="124421"/>
          </a:xfrm>
        </p:grpSpPr>
        <p:sp>
          <p:nvSpPr>
            <p:cNvPr id="252" name="Freeform 251"/>
            <p:cNvSpPr/>
            <p:nvPr/>
          </p:nvSpPr>
          <p:spPr>
            <a:xfrm>
              <a:off x="6691537" y="4735333"/>
              <a:ext cx="361648" cy="104994"/>
            </a:xfrm>
            <a:custGeom>
              <a:avLst/>
              <a:gdLst>
                <a:gd name="connsiteX0" fmla="*/ 1276350 w 1276350"/>
                <a:gd name="connsiteY0" fmla="*/ 0 h 390747"/>
                <a:gd name="connsiteX1" fmla="*/ 1085850 w 1276350"/>
                <a:gd name="connsiteY1" fmla="*/ 152400 h 390747"/>
                <a:gd name="connsiteX2" fmla="*/ 933450 w 1276350"/>
                <a:gd name="connsiteY2" fmla="*/ 352425 h 390747"/>
                <a:gd name="connsiteX3" fmla="*/ 0 w 1276350"/>
                <a:gd name="connsiteY3" fmla="*/ 390525 h 39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350" h="390747">
                  <a:moveTo>
                    <a:pt x="1276350" y="0"/>
                  </a:moveTo>
                  <a:cubicBezTo>
                    <a:pt x="1209675" y="46831"/>
                    <a:pt x="1143000" y="93663"/>
                    <a:pt x="1085850" y="152400"/>
                  </a:cubicBezTo>
                  <a:cubicBezTo>
                    <a:pt x="1028700" y="211137"/>
                    <a:pt x="1114425" y="312738"/>
                    <a:pt x="933450" y="352425"/>
                  </a:cubicBezTo>
                  <a:cubicBezTo>
                    <a:pt x="752475" y="392112"/>
                    <a:pt x="376237" y="391318"/>
                    <a:pt x="0" y="390525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6664533" y="4805748"/>
              <a:ext cx="54006" cy="54006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5" name="Straight Connector 254"/>
          <p:cNvCxnSpPr/>
          <p:nvPr/>
        </p:nvCxnSpPr>
        <p:spPr>
          <a:xfrm flipV="1">
            <a:off x="2681179" y="1811942"/>
            <a:ext cx="0" cy="40329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256"/>
          <p:cNvGrpSpPr/>
          <p:nvPr/>
        </p:nvGrpSpPr>
        <p:grpSpPr>
          <a:xfrm rot="10800000">
            <a:off x="1367644" y="4723843"/>
            <a:ext cx="1291844" cy="425278"/>
            <a:chOff x="4165982" y="2888940"/>
            <a:chExt cx="1291844" cy="425278"/>
          </a:xfrm>
        </p:grpSpPr>
        <p:sp>
          <p:nvSpPr>
            <p:cNvPr id="262" name="Freeform 261"/>
            <p:cNvSpPr/>
            <p:nvPr/>
          </p:nvSpPr>
          <p:spPr>
            <a:xfrm>
              <a:off x="4181475" y="2888940"/>
              <a:ext cx="1276351" cy="390748"/>
            </a:xfrm>
            <a:custGeom>
              <a:avLst/>
              <a:gdLst>
                <a:gd name="connsiteX0" fmla="*/ 1276350 w 1276350"/>
                <a:gd name="connsiteY0" fmla="*/ 0 h 390747"/>
                <a:gd name="connsiteX1" fmla="*/ 1085850 w 1276350"/>
                <a:gd name="connsiteY1" fmla="*/ 152400 h 390747"/>
                <a:gd name="connsiteX2" fmla="*/ 933450 w 1276350"/>
                <a:gd name="connsiteY2" fmla="*/ 352425 h 390747"/>
                <a:gd name="connsiteX3" fmla="*/ 0 w 1276350"/>
                <a:gd name="connsiteY3" fmla="*/ 390525 h 39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350" h="390747">
                  <a:moveTo>
                    <a:pt x="1276350" y="0"/>
                  </a:moveTo>
                  <a:cubicBezTo>
                    <a:pt x="1209675" y="46831"/>
                    <a:pt x="1143000" y="93663"/>
                    <a:pt x="1085850" y="152400"/>
                  </a:cubicBezTo>
                  <a:cubicBezTo>
                    <a:pt x="1028700" y="211137"/>
                    <a:pt x="1114425" y="312738"/>
                    <a:pt x="933450" y="352425"/>
                  </a:cubicBezTo>
                  <a:cubicBezTo>
                    <a:pt x="752475" y="392112"/>
                    <a:pt x="376237" y="391318"/>
                    <a:pt x="0" y="39052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4165982" y="3248980"/>
              <a:ext cx="54006" cy="540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Isosceles Triangle 260"/>
            <p:cNvSpPr/>
            <p:nvPr/>
          </p:nvSpPr>
          <p:spPr>
            <a:xfrm rot="5400000">
              <a:off x="4825937" y="3226729"/>
              <a:ext cx="93971" cy="81008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4" name="Isosceles Triangle 263"/>
          <p:cNvSpPr/>
          <p:nvPr/>
        </p:nvSpPr>
        <p:spPr>
          <a:xfrm>
            <a:off x="2491488" y="5517856"/>
            <a:ext cx="379382" cy="327037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5" name="Group 269"/>
          <p:cNvGrpSpPr/>
          <p:nvPr/>
        </p:nvGrpSpPr>
        <p:grpSpPr>
          <a:xfrm rot="11471739" flipH="1">
            <a:off x="2193392" y="4853063"/>
            <a:ext cx="997800" cy="383258"/>
            <a:chOff x="4318201" y="3284985"/>
            <a:chExt cx="226326" cy="733075"/>
          </a:xfrm>
        </p:grpSpPr>
        <p:sp>
          <p:nvSpPr>
            <p:cNvPr id="271" name="Freeform 270"/>
            <p:cNvSpPr/>
            <p:nvPr/>
          </p:nvSpPr>
          <p:spPr>
            <a:xfrm>
              <a:off x="4318201" y="3284985"/>
              <a:ext cx="205946" cy="685798"/>
            </a:xfrm>
            <a:custGeom>
              <a:avLst/>
              <a:gdLst>
                <a:gd name="connsiteX0" fmla="*/ 10998 w 125298"/>
                <a:gd name="connsiteY0" fmla="*/ 0 h 685800"/>
                <a:gd name="connsiteX1" fmla="*/ 10998 w 125298"/>
                <a:gd name="connsiteY1" fmla="*/ 409575 h 685800"/>
                <a:gd name="connsiteX2" fmla="*/ 125298 w 125298"/>
                <a:gd name="connsiteY2" fmla="*/ 685800 h 685800"/>
                <a:gd name="connsiteX3" fmla="*/ 125298 w 125298"/>
                <a:gd name="connsiteY3" fmla="*/ 685800 h 685800"/>
                <a:gd name="connsiteX4" fmla="*/ 125298 w 125298"/>
                <a:gd name="connsiteY4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98" h="685800">
                  <a:moveTo>
                    <a:pt x="10998" y="0"/>
                  </a:moveTo>
                  <a:cubicBezTo>
                    <a:pt x="1473" y="147637"/>
                    <a:pt x="-8052" y="295275"/>
                    <a:pt x="10998" y="409575"/>
                  </a:cubicBezTo>
                  <a:cubicBezTo>
                    <a:pt x="30048" y="523875"/>
                    <a:pt x="125298" y="685800"/>
                    <a:pt x="125298" y="685800"/>
                  </a:cubicBezTo>
                  <a:lnTo>
                    <a:pt x="125298" y="685800"/>
                  </a:lnTo>
                  <a:lnTo>
                    <a:pt x="125298" y="6858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Isosceles Triangle 271"/>
            <p:cNvSpPr/>
            <p:nvPr/>
          </p:nvSpPr>
          <p:spPr>
            <a:xfrm rot="16200000">
              <a:off x="4473433" y="3946967"/>
              <a:ext cx="116213" cy="2597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35"/>
          <p:cNvGrpSpPr/>
          <p:nvPr/>
        </p:nvGrpSpPr>
        <p:grpSpPr>
          <a:xfrm>
            <a:off x="3135095" y="4977172"/>
            <a:ext cx="370461" cy="358952"/>
            <a:chOff x="6634650" y="5554706"/>
            <a:chExt cx="370461" cy="357426"/>
          </a:xfrm>
        </p:grpSpPr>
        <p:sp>
          <p:nvSpPr>
            <p:cNvPr id="275" name="Oval 274"/>
            <p:cNvSpPr/>
            <p:nvPr/>
          </p:nvSpPr>
          <p:spPr>
            <a:xfrm rot="10800000">
              <a:off x="6634650" y="5554706"/>
              <a:ext cx="370461" cy="3574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6679654" y="5631144"/>
              <a:ext cx="2790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D</a:t>
              </a:r>
              <a:endParaRPr lang="en-US" sz="1000" dirty="0"/>
            </a:p>
          </p:txBody>
        </p:sp>
      </p:grpSp>
      <p:sp>
        <p:nvSpPr>
          <p:cNvPr id="276" name="Isosceles Triangle 275"/>
          <p:cNvSpPr/>
          <p:nvPr/>
        </p:nvSpPr>
        <p:spPr>
          <a:xfrm rot="14938970">
            <a:off x="3046403" y="5292225"/>
            <a:ext cx="104679" cy="7788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TextBox 310"/>
          <p:cNvSpPr txBox="1"/>
          <p:nvPr/>
        </p:nvSpPr>
        <p:spPr>
          <a:xfrm>
            <a:off x="2532027" y="5608117"/>
            <a:ext cx="2790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00" dirty="0" smtClean="0"/>
              <a:t>Ω</a:t>
            </a:r>
            <a:endParaRPr lang="en-US" sz="1000" dirty="0"/>
          </a:p>
        </p:txBody>
      </p:sp>
      <p:sp>
        <p:nvSpPr>
          <p:cNvPr id="312" name="TextBox 311"/>
          <p:cNvSpPr txBox="1"/>
          <p:nvPr/>
        </p:nvSpPr>
        <p:spPr>
          <a:xfrm>
            <a:off x="3423126" y="4977172"/>
            <a:ext cx="14620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:  </a:t>
            </a:r>
            <a:r>
              <a:rPr lang="en-US" sz="1000" b="1" dirty="0" smtClean="0"/>
              <a:t>Divides</a:t>
            </a:r>
            <a:r>
              <a:rPr lang="en-US" sz="1000" dirty="0" smtClean="0"/>
              <a:t> final output by all codon cell inputs</a:t>
            </a:r>
            <a:endParaRPr lang="en-US" sz="1000" dirty="0"/>
          </a:p>
        </p:txBody>
      </p:sp>
      <p:sp>
        <p:nvSpPr>
          <p:cNvPr id="313" name="TextBox 312"/>
          <p:cNvSpPr txBox="1"/>
          <p:nvPr/>
        </p:nvSpPr>
        <p:spPr>
          <a:xfrm>
            <a:off x="2851958" y="5708144"/>
            <a:ext cx="16420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:  </a:t>
            </a:r>
            <a:r>
              <a:rPr lang="en-US" sz="1000" b="1" dirty="0" smtClean="0"/>
              <a:t>Outputs</a:t>
            </a:r>
            <a:r>
              <a:rPr lang="en-US" sz="1000" dirty="0" smtClean="0"/>
              <a:t> and stores memory during recoding and recall</a:t>
            </a:r>
            <a:endParaRPr lang="en-US" sz="1000" dirty="0"/>
          </a:p>
        </p:txBody>
      </p:sp>
      <p:sp>
        <p:nvSpPr>
          <p:cNvPr id="40" name="Freeform 39"/>
          <p:cNvSpPr/>
          <p:nvPr/>
        </p:nvSpPr>
        <p:spPr>
          <a:xfrm>
            <a:off x="2679691" y="5340731"/>
            <a:ext cx="371475" cy="636270"/>
          </a:xfrm>
          <a:custGeom>
            <a:avLst/>
            <a:gdLst>
              <a:gd name="connsiteX0" fmla="*/ 0 w 371475"/>
              <a:gd name="connsiteY0" fmla="*/ 466725 h 600869"/>
              <a:gd name="connsiteX1" fmla="*/ 200025 w 371475"/>
              <a:gd name="connsiteY1" fmla="*/ 571500 h 600869"/>
              <a:gd name="connsiteX2" fmla="*/ 371475 w 371475"/>
              <a:gd name="connsiteY2" fmla="*/ 0 h 60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475" h="600869">
                <a:moveTo>
                  <a:pt x="0" y="466725"/>
                </a:moveTo>
                <a:cubicBezTo>
                  <a:pt x="69056" y="558006"/>
                  <a:pt x="138113" y="649288"/>
                  <a:pt x="200025" y="571500"/>
                </a:cubicBezTo>
                <a:cubicBezTo>
                  <a:pt x="261938" y="493713"/>
                  <a:pt x="316706" y="246856"/>
                  <a:pt x="371475" y="0"/>
                </a:cubicBezTo>
              </a:path>
            </a:pathLst>
          </a:cu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2592080" y="2869281"/>
            <a:ext cx="180020" cy="1800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2011416" y="4664486"/>
            <a:ext cx="365834" cy="1717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2067899" y="4648422"/>
            <a:ext cx="2790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</a:t>
            </a:r>
            <a:endParaRPr lang="en-US" sz="1000" dirty="0"/>
          </a:p>
        </p:txBody>
      </p:sp>
      <p:sp>
        <p:nvSpPr>
          <p:cNvPr id="110" name="Freeform 109"/>
          <p:cNvSpPr/>
          <p:nvPr/>
        </p:nvSpPr>
        <p:spPr>
          <a:xfrm rot="10800000">
            <a:off x="1399347" y="4147778"/>
            <a:ext cx="1654216" cy="966812"/>
          </a:xfrm>
          <a:custGeom>
            <a:avLst/>
            <a:gdLst>
              <a:gd name="connsiteX0" fmla="*/ 1276350 w 1276350"/>
              <a:gd name="connsiteY0" fmla="*/ 0 h 390747"/>
              <a:gd name="connsiteX1" fmla="*/ 1085850 w 1276350"/>
              <a:gd name="connsiteY1" fmla="*/ 152400 h 390747"/>
              <a:gd name="connsiteX2" fmla="*/ 933450 w 1276350"/>
              <a:gd name="connsiteY2" fmla="*/ 352425 h 390747"/>
              <a:gd name="connsiteX3" fmla="*/ 0 w 1276350"/>
              <a:gd name="connsiteY3" fmla="*/ 390525 h 390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6350" h="390747">
                <a:moveTo>
                  <a:pt x="1276350" y="0"/>
                </a:moveTo>
                <a:cubicBezTo>
                  <a:pt x="1209675" y="46831"/>
                  <a:pt x="1143000" y="93663"/>
                  <a:pt x="1085850" y="152400"/>
                </a:cubicBezTo>
                <a:cubicBezTo>
                  <a:pt x="1028700" y="211137"/>
                  <a:pt x="1114425" y="312738"/>
                  <a:pt x="933450" y="352425"/>
                </a:cubicBezTo>
                <a:cubicBezTo>
                  <a:pt x="752475" y="392112"/>
                  <a:pt x="376237" y="391318"/>
                  <a:pt x="0" y="39052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Isosceles Triangle 110"/>
          <p:cNvSpPr/>
          <p:nvPr/>
        </p:nvSpPr>
        <p:spPr>
          <a:xfrm rot="16200000">
            <a:off x="2976850" y="4093714"/>
            <a:ext cx="96742" cy="8339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686546" y="4542984"/>
            <a:ext cx="388188" cy="1854903"/>
          </a:xfrm>
          <a:custGeom>
            <a:avLst/>
            <a:gdLst>
              <a:gd name="connsiteX0" fmla="*/ 0 w 388188"/>
              <a:gd name="connsiteY0" fmla="*/ 1316047 h 1854903"/>
              <a:gd name="connsiteX1" fmla="*/ 120770 w 388188"/>
              <a:gd name="connsiteY1" fmla="*/ 1807752 h 1854903"/>
              <a:gd name="connsiteX2" fmla="*/ 241539 w 388188"/>
              <a:gd name="connsiteY2" fmla="*/ 280877 h 1854903"/>
              <a:gd name="connsiteX3" fmla="*/ 388188 w 388188"/>
              <a:gd name="connsiteY3" fmla="*/ 4831 h 185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188" h="1854903">
                <a:moveTo>
                  <a:pt x="0" y="1316047"/>
                </a:moveTo>
                <a:cubicBezTo>
                  <a:pt x="40257" y="1648163"/>
                  <a:pt x="80514" y="1980280"/>
                  <a:pt x="120770" y="1807752"/>
                </a:cubicBezTo>
                <a:cubicBezTo>
                  <a:pt x="161026" y="1635224"/>
                  <a:pt x="196969" y="581364"/>
                  <a:pt x="241539" y="280877"/>
                </a:cubicBezTo>
                <a:cubicBezTo>
                  <a:pt x="286109" y="-19610"/>
                  <a:pt x="337148" y="-7390"/>
                  <a:pt x="388188" y="4831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Isosceles Triangle 115"/>
          <p:cNvSpPr/>
          <p:nvPr/>
        </p:nvSpPr>
        <p:spPr>
          <a:xfrm rot="16200000">
            <a:off x="2976850" y="4525762"/>
            <a:ext cx="96742" cy="8339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0" y="3501008"/>
            <a:ext cx="24672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Inhibitory cells Types:</a:t>
            </a:r>
          </a:p>
          <a:p>
            <a:endParaRPr lang="en-US" sz="1200" dirty="0" smtClean="0"/>
          </a:p>
          <a:p>
            <a:r>
              <a:rPr lang="en-US" sz="1200" b="1" dirty="0" smtClean="0"/>
              <a:t>S</a:t>
            </a:r>
            <a:r>
              <a:rPr lang="en-US" sz="1200" dirty="0"/>
              <a:t>: Substractive</a:t>
            </a:r>
            <a:endParaRPr lang="en-US" sz="1200" dirty="0" smtClean="0"/>
          </a:p>
          <a:p>
            <a:r>
              <a:rPr lang="en-US" sz="1200" b="1" dirty="0" smtClean="0"/>
              <a:t>G</a:t>
            </a:r>
            <a:r>
              <a:rPr lang="en-US" sz="1200" dirty="0" smtClean="0"/>
              <a:t>: Substractive</a:t>
            </a:r>
          </a:p>
          <a:p>
            <a:r>
              <a:rPr lang="en-US" sz="1200" b="1" dirty="0" smtClean="0"/>
              <a:t>D</a:t>
            </a:r>
            <a:r>
              <a:rPr lang="en-US" sz="1200" dirty="0" smtClean="0"/>
              <a:t>: Divisive</a:t>
            </a:r>
            <a:endParaRPr lang="en-US" sz="1200" dirty="0"/>
          </a:p>
        </p:txBody>
      </p:sp>
      <p:sp>
        <p:nvSpPr>
          <p:cNvPr id="95" name="Freeform 94"/>
          <p:cNvSpPr/>
          <p:nvPr/>
        </p:nvSpPr>
        <p:spPr>
          <a:xfrm rot="2151242" flipH="1">
            <a:off x="2931018" y="5216831"/>
            <a:ext cx="259645" cy="553123"/>
          </a:xfrm>
          <a:custGeom>
            <a:avLst/>
            <a:gdLst>
              <a:gd name="connsiteX0" fmla="*/ 10998 w 125298"/>
              <a:gd name="connsiteY0" fmla="*/ 0 h 685800"/>
              <a:gd name="connsiteX1" fmla="*/ 10998 w 125298"/>
              <a:gd name="connsiteY1" fmla="*/ 409575 h 685800"/>
              <a:gd name="connsiteX2" fmla="*/ 125298 w 125298"/>
              <a:gd name="connsiteY2" fmla="*/ 685800 h 685800"/>
              <a:gd name="connsiteX3" fmla="*/ 125298 w 125298"/>
              <a:gd name="connsiteY3" fmla="*/ 685800 h 685800"/>
              <a:gd name="connsiteX4" fmla="*/ 125298 w 125298"/>
              <a:gd name="connsiteY4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298" h="685800">
                <a:moveTo>
                  <a:pt x="10998" y="0"/>
                </a:moveTo>
                <a:cubicBezTo>
                  <a:pt x="1473" y="147637"/>
                  <a:pt x="-8052" y="295275"/>
                  <a:pt x="10998" y="409575"/>
                </a:cubicBezTo>
                <a:cubicBezTo>
                  <a:pt x="30048" y="523875"/>
                  <a:pt x="125298" y="685800"/>
                  <a:pt x="125298" y="685800"/>
                </a:cubicBezTo>
                <a:lnTo>
                  <a:pt x="125298" y="685800"/>
                </a:lnTo>
                <a:lnTo>
                  <a:pt x="125298" y="685800"/>
                </a:lnTo>
              </a:path>
            </a:pathLst>
          </a:cu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3747162" y="4577062"/>
            <a:ext cx="147616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B050"/>
                </a:solidFill>
              </a:rPr>
              <a:t>Feedback inhibition</a:t>
            </a:r>
          </a:p>
          <a:p>
            <a:pPr algn="ctr"/>
            <a:r>
              <a:rPr lang="en-US" sz="1000" dirty="0" smtClean="0">
                <a:solidFill>
                  <a:srgbClr val="00B050"/>
                </a:solidFill>
              </a:rPr>
              <a:t>(</a:t>
            </a:r>
            <a:r>
              <a:rPr lang="en-US" sz="1000" dirty="0" err="1" smtClean="0">
                <a:solidFill>
                  <a:srgbClr val="00B050"/>
                </a:solidFill>
              </a:rPr>
              <a:t>substraction</a:t>
            </a:r>
            <a:r>
              <a:rPr lang="en-US" sz="1000" dirty="0" smtClean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811058" y="2312876"/>
            <a:ext cx="162018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Feed forward inhibition</a:t>
            </a:r>
          </a:p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(</a:t>
            </a:r>
            <a:r>
              <a:rPr lang="en-US" sz="1000" dirty="0" err="1" smtClean="0">
                <a:solidFill>
                  <a:schemeClr val="accent1"/>
                </a:solidFill>
              </a:rPr>
              <a:t>substraction</a:t>
            </a:r>
            <a:r>
              <a:rPr lang="en-US" sz="1000" dirty="0" smtClean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955074" y="6305254"/>
            <a:ext cx="147616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7030A0"/>
                </a:solidFill>
              </a:rPr>
              <a:t>Feedback inhibition</a:t>
            </a:r>
          </a:p>
          <a:p>
            <a:pPr algn="ctr"/>
            <a:r>
              <a:rPr lang="en-US" sz="1000" dirty="0" smtClean="0">
                <a:solidFill>
                  <a:srgbClr val="7030A0"/>
                </a:solidFill>
              </a:rPr>
              <a:t>(division)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467242" y="6237312"/>
            <a:ext cx="14041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Explicitly modeled by Mc</a:t>
            </a:r>
            <a:r>
              <a:rPr lang="pt-BR" sz="900" dirty="0" smtClean="0">
                <a:solidFill>
                  <a:srgbClr val="FF0000"/>
                </a:solidFill>
              </a:rPr>
              <a:t>Naughton-Morris</a:t>
            </a:r>
          </a:p>
          <a:p>
            <a:r>
              <a:rPr lang="pt-BR" sz="900" dirty="0" smtClean="0">
                <a:solidFill>
                  <a:srgbClr val="FF0000"/>
                </a:solidFill>
              </a:rPr>
              <a:t>As well</a:t>
            </a:r>
            <a:r>
              <a:rPr lang="en-US" sz="900" dirty="0" smtClean="0">
                <a:solidFill>
                  <a:srgbClr val="FF0000"/>
                </a:solidFill>
              </a:rPr>
              <a:t> 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826774" y="2370946"/>
            <a:ext cx="936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Input from another </a:t>
            </a:r>
            <a:r>
              <a:rPr lang="en-US" sz="1000" dirty="0" err="1" smtClean="0"/>
              <a:t>codon</a:t>
            </a:r>
            <a:r>
              <a:rPr lang="en-US" sz="1000" dirty="0" smtClean="0"/>
              <a:t> cell</a:t>
            </a:r>
            <a:endParaRPr lang="en-US" sz="1000" dirty="0"/>
          </a:p>
        </p:txBody>
      </p:sp>
      <p:sp>
        <p:nvSpPr>
          <p:cNvPr id="310" name="Oval 309"/>
          <p:cNvSpPr/>
          <p:nvPr/>
        </p:nvSpPr>
        <p:spPr>
          <a:xfrm rot="8100000" flipV="1">
            <a:off x="2767232" y="5596108"/>
            <a:ext cx="100239" cy="1002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Connector 100"/>
          <p:cNvCxnSpPr/>
          <p:nvPr/>
        </p:nvCxnSpPr>
        <p:spPr>
          <a:xfrm flipH="1">
            <a:off x="0" y="5157192"/>
            <a:ext cx="27022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6120172" y="1844824"/>
            <a:ext cx="2467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Marr’s predictions based on his model: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084168" y="2456892"/>
            <a:ext cx="2879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Inhibitory cells must respond to a synchronous input at lower threshold and at shorter latency </a:t>
            </a:r>
          </a:p>
          <a:p>
            <a:r>
              <a:rPr lang="en-US" sz="1200" i="1" dirty="0" smtClean="0"/>
              <a:t>than principal cells. </a:t>
            </a:r>
            <a:endParaRPr lang="en-US" sz="1200" i="1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4122" y="3491272"/>
            <a:ext cx="297363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4355" y="4888663"/>
            <a:ext cx="2948125" cy="109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Box 62"/>
          <p:cNvSpPr txBox="1"/>
          <p:nvPr/>
        </p:nvSpPr>
        <p:spPr>
          <a:xfrm>
            <a:off x="5904148" y="3268483"/>
            <a:ext cx="2467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Threshold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940152" y="4652894"/>
            <a:ext cx="2467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Latency</a:t>
            </a:r>
          </a:p>
        </p:txBody>
      </p:sp>
    </p:spTree>
    <p:extLst>
      <p:ext uri="{BB962C8B-B14F-4D97-AF65-F5344CB8AC3E}">
        <p14:creationId xmlns="" xmlns:p14="http://schemas.microsoft.com/office/powerpoint/2010/main" val="9743643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Straight Connector 77"/>
          <p:cNvCxnSpPr>
            <a:endCxn id="191" idx="2"/>
          </p:cNvCxnSpPr>
          <p:nvPr/>
        </p:nvCxnSpPr>
        <p:spPr>
          <a:xfrm flipH="1">
            <a:off x="2592080" y="2959291"/>
            <a:ext cx="31707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90600"/>
          </a:xfrm>
          <a:solidFill>
            <a:srgbClr val="CCCCFF">
              <a:alpha val="25098"/>
            </a:srgbClr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Associative Memory</a:t>
            </a:r>
            <a:br>
              <a:rPr lang="en-US" sz="4000" dirty="0" smtClean="0"/>
            </a:br>
            <a:r>
              <a:rPr lang="en-US" sz="2000" dirty="0" smtClean="0"/>
              <a:t>The “Complete” </a:t>
            </a:r>
            <a:r>
              <a:rPr lang="en-US" sz="2000" dirty="0" err="1" smtClean="0"/>
              <a:t>Hebb</a:t>
            </a:r>
            <a:r>
              <a:rPr lang="en-US" sz="2000" dirty="0" smtClean="0"/>
              <a:t>-Marr Model</a:t>
            </a:r>
            <a:endParaRPr lang="en-US" sz="2000" dirty="0"/>
          </a:p>
        </p:txBody>
      </p:sp>
      <p:sp>
        <p:nvSpPr>
          <p:cNvPr id="115" name="TextBox 114"/>
          <p:cNvSpPr txBox="1"/>
          <p:nvPr/>
        </p:nvSpPr>
        <p:spPr>
          <a:xfrm>
            <a:off x="0" y="1844824"/>
            <a:ext cx="24672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Assumptions: </a:t>
            </a:r>
          </a:p>
          <a:p>
            <a:endParaRPr lang="en-US" sz="1400" b="1" dirty="0" smtClean="0"/>
          </a:p>
          <a:p>
            <a:pPr marL="228600" indent="-228600">
              <a:buAutoNum type="arabicParenR"/>
            </a:pPr>
            <a:r>
              <a:rPr lang="en-US" sz="1200" dirty="0" smtClean="0"/>
              <a:t>inhibition applied to dendrite will be subtractive</a:t>
            </a:r>
          </a:p>
          <a:p>
            <a:pPr marL="228600" indent="-228600">
              <a:buAutoNum type="arabicParenR"/>
            </a:pPr>
            <a:endParaRPr lang="en-US" sz="1200" dirty="0" smtClean="0"/>
          </a:p>
          <a:p>
            <a:r>
              <a:rPr lang="en-US" sz="1200" dirty="0" smtClean="0"/>
              <a:t>2) Inhibition applied to soma will be capable of performing division</a:t>
            </a:r>
            <a:endParaRPr lang="en-US" sz="1200" dirty="0"/>
          </a:p>
        </p:txBody>
      </p:sp>
      <p:grpSp>
        <p:nvGrpSpPr>
          <p:cNvPr id="3" name="Group 15"/>
          <p:cNvGrpSpPr/>
          <p:nvPr/>
        </p:nvGrpSpPr>
        <p:grpSpPr>
          <a:xfrm>
            <a:off x="2683550" y="2959646"/>
            <a:ext cx="1291843" cy="513857"/>
            <a:chOff x="4165982" y="2888940"/>
            <a:chExt cx="1291843" cy="513857"/>
          </a:xfrm>
        </p:grpSpPr>
        <p:grpSp>
          <p:nvGrpSpPr>
            <p:cNvPr id="4" name="Group 14"/>
            <p:cNvGrpSpPr/>
            <p:nvPr/>
          </p:nvGrpSpPr>
          <p:grpSpPr>
            <a:xfrm>
              <a:off x="4165982" y="2888940"/>
              <a:ext cx="1291843" cy="462755"/>
              <a:chOff x="4165982" y="2888940"/>
              <a:chExt cx="1291843" cy="462755"/>
            </a:xfrm>
          </p:grpSpPr>
          <p:grpSp>
            <p:nvGrpSpPr>
              <p:cNvPr id="5" name="Group 11"/>
              <p:cNvGrpSpPr/>
              <p:nvPr/>
            </p:nvGrpSpPr>
            <p:grpSpPr>
              <a:xfrm>
                <a:off x="4181475" y="2888940"/>
                <a:ext cx="1276350" cy="462755"/>
                <a:chOff x="4181475" y="2888940"/>
                <a:chExt cx="1276350" cy="462755"/>
              </a:xfrm>
            </p:grpSpPr>
            <p:sp>
              <p:nvSpPr>
                <p:cNvPr id="11" name="Freeform 10"/>
                <p:cNvSpPr/>
                <p:nvPr/>
              </p:nvSpPr>
              <p:spPr>
                <a:xfrm>
                  <a:off x="4181475" y="2888940"/>
                  <a:ext cx="1276350" cy="390747"/>
                </a:xfrm>
                <a:custGeom>
                  <a:avLst/>
                  <a:gdLst>
                    <a:gd name="connsiteX0" fmla="*/ 1276350 w 1276350"/>
                    <a:gd name="connsiteY0" fmla="*/ 0 h 390747"/>
                    <a:gd name="connsiteX1" fmla="*/ 1085850 w 1276350"/>
                    <a:gd name="connsiteY1" fmla="*/ 152400 h 390747"/>
                    <a:gd name="connsiteX2" fmla="*/ 933450 w 1276350"/>
                    <a:gd name="connsiteY2" fmla="*/ 352425 h 390747"/>
                    <a:gd name="connsiteX3" fmla="*/ 0 w 1276350"/>
                    <a:gd name="connsiteY3" fmla="*/ 390525 h 390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76350" h="390747">
                      <a:moveTo>
                        <a:pt x="1276350" y="0"/>
                      </a:moveTo>
                      <a:cubicBezTo>
                        <a:pt x="1209675" y="46831"/>
                        <a:pt x="1143000" y="93663"/>
                        <a:pt x="1085850" y="152400"/>
                      </a:cubicBezTo>
                      <a:cubicBezTo>
                        <a:pt x="1028700" y="211137"/>
                        <a:pt x="1114425" y="312738"/>
                        <a:pt x="933450" y="352425"/>
                      </a:cubicBezTo>
                      <a:cubicBezTo>
                        <a:pt x="752475" y="392112"/>
                        <a:pt x="376237" y="391318"/>
                        <a:pt x="0" y="390525"/>
                      </a:cubicBezTo>
                    </a:path>
                  </a:pathLst>
                </a:custGeom>
                <a:noFill/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4572000" y="3207679"/>
                  <a:ext cx="324036" cy="14401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Oval 12"/>
              <p:cNvSpPr/>
              <p:nvPr/>
            </p:nvSpPr>
            <p:spPr>
              <a:xfrm>
                <a:off x="4165982" y="3248980"/>
                <a:ext cx="54006" cy="540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rot="5400000">
                <a:off x="4889554" y="3219458"/>
                <a:ext cx="93971" cy="8100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9" name="TextBox 128"/>
            <p:cNvSpPr txBox="1"/>
            <p:nvPr/>
          </p:nvSpPr>
          <p:spPr>
            <a:xfrm>
              <a:off x="4594502" y="3156576"/>
              <a:ext cx="2790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S</a:t>
              </a:r>
              <a:endParaRPr lang="en-US" sz="1000" dirty="0"/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3440649" y="3247678"/>
            <a:ext cx="21067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:   </a:t>
            </a:r>
            <a:r>
              <a:rPr lang="en-US" sz="1000" b="1" dirty="0" smtClean="0"/>
              <a:t>Subtracts</a:t>
            </a:r>
            <a:r>
              <a:rPr lang="en-US" sz="1000" dirty="0" smtClean="0"/>
              <a:t> “un-modifiable” excitatory component of the input</a:t>
            </a:r>
            <a:endParaRPr lang="en-US" sz="1000" dirty="0"/>
          </a:p>
        </p:txBody>
      </p:sp>
      <p:grpSp>
        <p:nvGrpSpPr>
          <p:cNvPr id="7" name="Group 231"/>
          <p:cNvGrpSpPr/>
          <p:nvPr/>
        </p:nvGrpSpPr>
        <p:grpSpPr>
          <a:xfrm>
            <a:off x="2992525" y="3895749"/>
            <a:ext cx="279031" cy="891646"/>
            <a:chOff x="3103656" y="2796650"/>
            <a:chExt cx="279031" cy="1400035"/>
          </a:xfrm>
        </p:grpSpPr>
        <p:cxnSp>
          <p:nvCxnSpPr>
            <p:cNvPr id="233" name="Straight Connector 232"/>
            <p:cNvCxnSpPr/>
            <p:nvPr/>
          </p:nvCxnSpPr>
          <p:spPr>
            <a:xfrm flipV="1">
              <a:off x="3224925" y="2796650"/>
              <a:ext cx="0" cy="140003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Diamond 233"/>
            <p:cNvSpPr/>
            <p:nvPr/>
          </p:nvSpPr>
          <p:spPr>
            <a:xfrm>
              <a:off x="3126345" y="3232735"/>
              <a:ext cx="216024" cy="366076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3103656" y="3232735"/>
              <a:ext cx="2790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G</a:t>
              </a:r>
              <a:endParaRPr lang="en-US" sz="1000" dirty="0"/>
            </a:p>
          </p:txBody>
        </p:sp>
      </p:grpSp>
      <p:sp>
        <p:nvSpPr>
          <p:cNvPr id="236" name="TextBox 235"/>
          <p:cNvSpPr txBox="1"/>
          <p:nvPr/>
        </p:nvSpPr>
        <p:spPr>
          <a:xfrm>
            <a:off x="3168381" y="4147778"/>
            <a:ext cx="2149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:   </a:t>
            </a:r>
            <a:r>
              <a:rPr lang="en-US" sz="1000" dirty="0"/>
              <a:t> </a:t>
            </a:r>
            <a:r>
              <a:rPr lang="en-US" sz="1000" b="1" dirty="0"/>
              <a:t>Subtracts</a:t>
            </a:r>
            <a:r>
              <a:rPr lang="en-US" sz="1000" dirty="0"/>
              <a:t> </a:t>
            </a:r>
            <a:r>
              <a:rPr lang="en-US" sz="1000" dirty="0" smtClean="0"/>
              <a:t>(normalize to) number of inputs</a:t>
            </a:r>
            <a:endParaRPr lang="en-US" sz="1000" dirty="0"/>
          </a:p>
        </p:txBody>
      </p:sp>
      <p:grpSp>
        <p:nvGrpSpPr>
          <p:cNvPr id="9" name="Group 30"/>
          <p:cNvGrpSpPr/>
          <p:nvPr/>
        </p:nvGrpSpPr>
        <p:grpSpPr>
          <a:xfrm>
            <a:off x="2840446" y="2961541"/>
            <a:ext cx="213118" cy="1030951"/>
            <a:chOff x="4322878" y="2890835"/>
            <a:chExt cx="213118" cy="1030951"/>
          </a:xfrm>
        </p:grpSpPr>
        <p:sp>
          <p:nvSpPr>
            <p:cNvPr id="30" name="Freeform 29"/>
            <p:cNvSpPr/>
            <p:nvPr/>
          </p:nvSpPr>
          <p:spPr>
            <a:xfrm>
              <a:off x="4322878" y="2890835"/>
              <a:ext cx="125297" cy="982579"/>
            </a:xfrm>
            <a:custGeom>
              <a:avLst/>
              <a:gdLst>
                <a:gd name="connsiteX0" fmla="*/ 10998 w 125298"/>
                <a:gd name="connsiteY0" fmla="*/ 0 h 685800"/>
                <a:gd name="connsiteX1" fmla="*/ 10998 w 125298"/>
                <a:gd name="connsiteY1" fmla="*/ 409575 h 685800"/>
                <a:gd name="connsiteX2" fmla="*/ 125298 w 125298"/>
                <a:gd name="connsiteY2" fmla="*/ 685800 h 685800"/>
                <a:gd name="connsiteX3" fmla="*/ 125298 w 125298"/>
                <a:gd name="connsiteY3" fmla="*/ 685800 h 685800"/>
                <a:gd name="connsiteX4" fmla="*/ 125298 w 125298"/>
                <a:gd name="connsiteY4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98" h="685800">
                  <a:moveTo>
                    <a:pt x="10998" y="0"/>
                  </a:moveTo>
                  <a:cubicBezTo>
                    <a:pt x="1473" y="147637"/>
                    <a:pt x="-8052" y="295275"/>
                    <a:pt x="10998" y="409575"/>
                  </a:cubicBezTo>
                  <a:cubicBezTo>
                    <a:pt x="30048" y="523875"/>
                    <a:pt x="125298" y="685800"/>
                    <a:pt x="125298" y="685800"/>
                  </a:cubicBezTo>
                  <a:lnTo>
                    <a:pt x="125298" y="685800"/>
                  </a:lnTo>
                  <a:lnTo>
                    <a:pt x="125298" y="6858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Isosceles Triangle 237"/>
            <p:cNvSpPr/>
            <p:nvPr/>
          </p:nvSpPr>
          <p:spPr>
            <a:xfrm rot="16200000">
              <a:off x="4445928" y="3831718"/>
              <a:ext cx="96742" cy="8339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253"/>
          <p:cNvGrpSpPr/>
          <p:nvPr/>
        </p:nvGrpSpPr>
        <p:grpSpPr>
          <a:xfrm>
            <a:off x="2695987" y="4393906"/>
            <a:ext cx="388652" cy="124421"/>
            <a:chOff x="6664533" y="4735333"/>
            <a:chExt cx="388652" cy="124421"/>
          </a:xfrm>
        </p:grpSpPr>
        <p:sp>
          <p:nvSpPr>
            <p:cNvPr id="252" name="Freeform 251"/>
            <p:cNvSpPr/>
            <p:nvPr/>
          </p:nvSpPr>
          <p:spPr>
            <a:xfrm>
              <a:off x="6691537" y="4735333"/>
              <a:ext cx="361648" cy="104994"/>
            </a:xfrm>
            <a:custGeom>
              <a:avLst/>
              <a:gdLst>
                <a:gd name="connsiteX0" fmla="*/ 1276350 w 1276350"/>
                <a:gd name="connsiteY0" fmla="*/ 0 h 390747"/>
                <a:gd name="connsiteX1" fmla="*/ 1085850 w 1276350"/>
                <a:gd name="connsiteY1" fmla="*/ 152400 h 390747"/>
                <a:gd name="connsiteX2" fmla="*/ 933450 w 1276350"/>
                <a:gd name="connsiteY2" fmla="*/ 352425 h 390747"/>
                <a:gd name="connsiteX3" fmla="*/ 0 w 1276350"/>
                <a:gd name="connsiteY3" fmla="*/ 390525 h 39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350" h="390747">
                  <a:moveTo>
                    <a:pt x="1276350" y="0"/>
                  </a:moveTo>
                  <a:cubicBezTo>
                    <a:pt x="1209675" y="46831"/>
                    <a:pt x="1143000" y="93663"/>
                    <a:pt x="1085850" y="152400"/>
                  </a:cubicBezTo>
                  <a:cubicBezTo>
                    <a:pt x="1028700" y="211137"/>
                    <a:pt x="1114425" y="312738"/>
                    <a:pt x="933450" y="352425"/>
                  </a:cubicBezTo>
                  <a:cubicBezTo>
                    <a:pt x="752475" y="392112"/>
                    <a:pt x="376237" y="391318"/>
                    <a:pt x="0" y="390525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6664533" y="4805748"/>
              <a:ext cx="54006" cy="54006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5" name="Straight Connector 254"/>
          <p:cNvCxnSpPr/>
          <p:nvPr/>
        </p:nvCxnSpPr>
        <p:spPr>
          <a:xfrm flipV="1">
            <a:off x="2681179" y="1811942"/>
            <a:ext cx="0" cy="40329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256"/>
          <p:cNvGrpSpPr/>
          <p:nvPr/>
        </p:nvGrpSpPr>
        <p:grpSpPr>
          <a:xfrm rot="10800000">
            <a:off x="1367644" y="4723843"/>
            <a:ext cx="1291844" cy="425278"/>
            <a:chOff x="4165982" y="2888940"/>
            <a:chExt cx="1291844" cy="425278"/>
          </a:xfrm>
        </p:grpSpPr>
        <p:sp>
          <p:nvSpPr>
            <p:cNvPr id="262" name="Freeform 261"/>
            <p:cNvSpPr/>
            <p:nvPr/>
          </p:nvSpPr>
          <p:spPr>
            <a:xfrm>
              <a:off x="4181475" y="2888940"/>
              <a:ext cx="1276351" cy="390748"/>
            </a:xfrm>
            <a:custGeom>
              <a:avLst/>
              <a:gdLst>
                <a:gd name="connsiteX0" fmla="*/ 1276350 w 1276350"/>
                <a:gd name="connsiteY0" fmla="*/ 0 h 390747"/>
                <a:gd name="connsiteX1" fmla="*/ 1085850 w 1276350"/>
                <a:gd name="connsiteY1" fmla="*/ 152400 h 390747"/>
                <a:gd name="connsiteX2" fmla="*/ 933450 w 1276350"/>
                <a:gd name="connsiteY2" fmla="*/ 352425 h 390747"/>
                <a:gd name="connsiteX3" fmla="*/ 0 w 1276350"/>
                <a:gd name="connsiteY3" fmla="*/ 390525 h 39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350" h="390747">
                  <a:moveTo>
                    <a:pt x="1276350" y="0"/>
                  </a:moveTo>
                  <a:cubicBezTo>
                    <a:pt x="1209675" y="46831"/>
                    <a:pt x="1143000" y="93663"/>
                    <a:pt x="1085850" y="152400"/>
                  </a:cubicBezTo>
                  <a:cubicBezTo>
                    <a:pt x="1028700" y="211137"/>
                    <a:pt x="1114425" y="312738"/>
                    <a:pt x="933450" y="352425"/>
                  </a:cubicBezTo>
                  <a:cubicBezTo>
                    <a:pt x="752475" y="392112"/>
                    <a:pt x="376237" y="391318"/>
                    <a:pt x="0" y="39052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4165982" y="3248980"/>
              <a:ext cx="54006" cy="540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Isosceles Triangle 260"/>
            <p:cNvSpPr/>
            <p:nvPr/>
          </p:nvSpPr>
          <p:spPr>
            <a:xfrm rot="5400000">
              <a:off x="4825937" y="3226729"/>
              <a:ext cx="93971" cy="81008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4" name="Isosceles Triangle 263"/>
          <p:cNvSpPr/>
          <p:nvPr/>
        </p:nvSpPr>
        <p:spPr>
          <a:xfrm>
            <a:off x="2491488" y="5517856"/>
            <a:ext cx="379382" cy="327037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5" name="Group 269"/>
          <p:cNvGrpSpPr/>
          <p:nvPr/>
        </p:nvGrpSpPr>
        <p:grpSpPr>
          <a:xfrm rot="11471739" flipH="1">
            <a:off x="2193392" y="4853063"/>
            <a:ext cx="997800" cy="383258"/>
            <a:chOff x="4318201" y="3284985"/>
            <a:chExt cx="226326" cy="733075"/>
          </a:xfrm>
        </p:grpSpPr>
        <p:sp>
          <p:nvSpPr>
            <p:cNvPr id="271" name="Freeform 270"/>
            <p:cNvSpPr/>
            <p:nvPr/>
          </p:nvSpPr>
          <p:spPr>
            <a:xfrm>
              <a:off x="4318201" y="3284985"/>
              <a:ext cx="205946" cy="685798"/>
            </a:xfrm>
            <a:custGeom>
              <a:avLst/>
              <a:gdLst>
                <a:gd name="connsiteX0" fmla="*/ 10998 w 125298"/>
                <a:gd name="connsiteY0" fmla="*/ 0 h 685800"/>
                <a:gd name="connsiteX1" fmla="*/ 10998 w 125298"/>
                <a:gd name="connsiteY1" fmla="*/ 409575 h 685800"/>
                <a:gd name="connsiteX2" fmla="*/ 125298 w 125298"/>
                <a:gd name="connsiteY2" fmla="*/ 685800 h 685800"/>
                <a:gd name="connsiteX3" fmla="*/ 125298 w 125298"/>
                <a:gd name="connsiteY3" fmla="*/ 685800 h 685800"/>
                <a:gd name="connsiteX4" fmla="*/ 125298 w 125298"/>
                <a:gd name="connsiteY4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98" h="685800">
                  <a:moveTo>
                    <a:pt x="10998" y="0"/>
                  </a:moveTo>
                  <a:cubicBezTo>
                    <a:pt x="1473" y="147637"/>
                    <a:pt x="-8052" y="295275"/>
                    <a:pt x="10998" y="409575"/>
                  </a:cubicBezTo>
                  <a:cubicBezTo>
                    <a:pt x="30048" y="523875"/>
                    <a:pt x="125298" y="685800"/>
                    <a:pt x="125298" y="685800"/>
                  </a:cubicBezTo>
                  <a:lnTo>
                    <a:pt x="125298" y="685800"/>
                  </a:lnTo>
                  <a:lnTo>
                    <a:pt x="125298" y="6858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Isosceles Triangle 271"/>
            <p:cNvSpPr/>
            <p:nvPr/>
          </p:nvSpPr>
          <p:spPr>
            <a:xfrm rot="16200000">
              <a:off x="4473433" y="3946967"/>
              <a:ext cx="116213" cy="2597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35"/>
          <p:cNvGrpSpPr/>
          <p:nvPr/>
        </p:nvGrpSpPr>
        <p:grpSpPr>
          <a:xfrm>
            <a:off x="3135095" y="4977172"/>
            <a:ext cx="370461" cy="358952"/>
            <a:chOff x="6634650" y="5554706"/>
            <a:chExt cx="370461" cy="357426"/>
          </a:xfrm>
        </p:grpSpPr>
        <p:sp>
          <p:nvSpPr>
            <p:cNvPr id="275" name="Oval 274"/>
            <p:cNvSpPr/>
            <p:nvPr/>
          </p:nvSpPr>
          <p:spPr>
            <a:xfrm rot="10800000">
              <a:off x="6634650" y="5554706"/>
              <a:ext cx="370461" cy="3574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6679654" y="5631144"/>
              <a:ext cx="2790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D</a:t>
              </a:r>
              <a:endParaRPr lang="en-US" sz="1000" dirty="0"/>
            </a:p>
          </p:txBody>
        </p:sp>
      </p:grpSp>
      <p:sp>
        <p:nvSpPr>
          <p:cNvPr id="276" name="Isosceles Triangle 275"/>
          <p:cNvSpPr/>
          <p:nvPr/>
        </p:nvSpPr>
        <p:spPr>
          <a:xfrm rot="14938970">
            <a:off x="3046403" y="5292225"/>
            <a:ext cx="104679" cy="7788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TextBox 310"/>
          <p:cNvSpPr txBox="1"/>
          <p:nvPr/>
        </p:nvSpPr>
        <p:spPr>
          <a:xfrm>
            <a:off x="2532027" y="5608117"/>
            <a:ext cx="2790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00" dirty="0" smtClean="0"/>
              <a:t>Ω</a:t>
            </a:r>
            <a:endParaRPr lang="en-US" sz="1000" dirty="0"/>
          </a:p>
        </p:txBody>
      </p:sp>
      <p:sp>
        <p:nvSpPr>
          <p:cNvPr id="312" name="TextBox 311"/>
          <p:cNvSpPr txBox="1"/>
          <p:nvPr/>
        </p:nvSpPr>
        <p:spPr>
          <a:xfrm>
            <a:off x="3423126" y="4977172"/>
            <a:ext cx="14620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:  </a:t>
            </a:r>
            <a:r>
              <a:rPr lang="en-US" sz="1000" b="1" dirty="0" smtClean="0"/>
              <a:t>Divides</a:t>
            </a:r>
            <a:r>
              <a:rPr lang="en-US" sz="1000" dirty="0" smtClean="0"/>
              <a:t> final output by all codon cell inputs</a:t>
            </a:r>
            <a:endParaRPr lang="en-US" sz="1000" dirty="0"/>
          </a:p>
        </p:txBody>
      </p:sp>
      <p:sp>
        <p:nvSpPr>
          <p:cNvPr id="313" name="TextBox 312"/>
          <p:cNvSpPr txBox="1"/>
          <p:nvPr/>
        </p:nvSpPr>
        <p:spPr>
          <a:xfrm>
            <a:off x="2851958" y="5708144"/>
            <a:ext cx="16420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:  </a:t>
            </a:r>
            <a:r>
              <a:rPr lang="en-US" sz="1000" b="1" dirty="0" smtClean="0"/>
              <a:t>Outputs</a:t>
            </a:r>
            <a:r>
              <a:rPr lang="en-US" sz="1000" dirty="0" smtClean="0"/>
              <a:t> and stores memory during recoding and recall</a:t>
            </a:r>
            <a:endParaRPr lang="en-US" sz="1000" dirty="0"/>
          </a:p>
        </p:txBody>
      </p:sp>
      <p:sp>
        <p:nvSpPr>
          <p:cNvPr id="40" name="Freeform 39"/>
          <p:cNvSpPr/>
          <p:nvPr/>
        </p:nvSpPr>
        <p:spPr>
          <a:xfrm>
            <a:off x="2679691" y="5340731"/>
            <a:ext cx="371475" cy="636270"/>
          </a:xfrm>
          <a:custGeom>
            <a:avLst/>
            <a:gdLst>
              <a:gd name="connsiteX0" fmla="*/ 0 w 371475"/>
              <a:gd name="connsiteY0" fmla="*/ 466725 h 600869"/>
              <a:gd name="connsiteX1" fmla="*/ 200025 w 371475"/>
              <a:gd name="connsiteY1" fmla="*/ 571500 h 600869"/>
              <a:gd name="connsiteX2" fmla="*/ 371475 w 371475"/>
              <a:gd name="connsiteY2" fmla="*/ 0 h 60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475" h="600869">
                <a:moveTo>
                  <a:pt x="0" y="466725"/>
                </a:moveTo>
                <a:cubicBezTo>
                  <a:pt x="69056" y="558006"/>
                  <a:pt x="138113" y="649288"/>
                  <a:pt x="200025" y="571500"/>
                </a:cubicBezTo>
                <a:cubicBezTo>
                  <a:pt x="261938" y="493713"/>
                  <a:pt x="316706" y="246856"/>
                  <a:pt x="371475" y="0"/>
                </a:cubicBezTo>
              </a:path>
            </a:pathLst>
          </a:cu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2592080" y="2869281"/>
            <a:ext cx="180020" cy="1800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2011416" y="4664486"/>
            <a:ext cx="365834" cy="1717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2067899" y="4648422"/>
            <a:ext cx="2790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</a:t>
            </a:r>
            <a:endParaRPr lang="en-US" sz="1000" dirty="0"/>
          </a:p>
        </p:txBody>
      </p:sp>
      <p:sp>
        <p:nvSpPr>
          <p:cNvPr id="110" name="Freeform 109"/>
          <p:cNvSpPr/>
          <p:nvPr/>
        </p:nvSpPr>
        <p:spPr>
          <a:xfrm rot="10800000">
            <a:off x="1399347" y="4147778"/>
            <a:ext cx="1654216" cy="966812"/>
          </a:xfrm>
          <a:custGeom>
            <a:avLst/>
            <a:gdLst>
              <a:gd name="connsiteX0" fmla="*/ 1276350 w 1276350"/>
              <a:gd name="connsiteY0" fmla="*/ 0 h 390747"/>
              <a:gd name="connsiteX1" fmla="*/ 1085850 w 1276350"/>
              <a:gd name="connsiteY1" fmla="*/ 152400 h 390747"/>
              <a:gd name="connsiteX2" fmla="*/ 933450 w 1276350"/>
              <a:gd name="connsiteY2" fmla="*/ 352425 h 390747"/>
              <a:gd name="connsiteX3" fmla="*/ 0 w 1276350"/>
              <a:gd name="connsiteY3" fmla="*/ 390525 h 390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6350" h="390747">
                <a:moveTo>
                  <a:pt x="1276350" y="0"/>
                </a:moveTo>
                <a:cubicBezTo>
                  <a:pt x="1209675" y="46831"/>
                  <a:pt x="1143000" y="93663"/>
                  <a:pt x="1085850" y="152400"/>
                </a:cubicBezTo>
                <a:cubicBezTo>
                  <a:pt x="1028700" y="211137"/>
                  <a:pt x="1114425" y="312738"/>
                  <a:pt x="933450" y="352425"/>
                </a:cubicBezTo>
                <a:cubicBezTo>
                  <a:pt x="752475" y="392112"/>
                  <a:pt x="376237" y="391318"/>
                  <a:pt x="0" y="39052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Isosceles Triangle 110"/>
          <p:cNvSpPr/>
          <p:nvPr/>
        </p:nvSpPr>
        <p:spPr>
          <a:xfrm rot="16200000">
            <a:off x="2976850" y="4093714"/>
            <a:ext cx="96742" cy="8339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686546" y="4542984"/>
            <a:ext cx="388188" cy="1854903"/>
          </a:xfrm>
          <a:custGeom>
            <a:avLst/>
            <a:gdLst>
              <a:gd name="connsiteX0" fmla="*/ 0 w 388188"/>
              <a:gd name="connsiteY0" fmla="*/ 1316047 h 1854903"/>
              <a:gd name="connsiteX1" fmla="*/ 120770 w 388188"/>
              <a:gd name="connsiteY1" fmla="*/ 1807752 h 1854903"/>
              <a:gd name="connsiteX2" fmla="*/ 241539 w 388188"/>
              <a:gd name="connsiteY2" fmla="*/ 280877 h 1854903"/>
              <a:gd name="connsiteX3" fmla="*/ 388188 w 388188"/>
              <a:gd name="connsiteY3" fmla="*/ 4831 h 185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188" h="1854903">
                <a:moveTo>
                  <a:pt x="0" y="1316047"/>
                </a:moveTo>
                <a:cubicBezTo>
                  <a:pt x="40257" y="1648163"/>
                  <a:pt x="80514" y="1980280"/>
                  <a:pt x="120770" y="1807752"/>
                </a:cubicBezTo>
                <a:cubicBezTo>
                  <a:pt x="161026" y="1635224"/>
                  <a:pt x="196969" y="581364"/>
                  <a:pt x="241539" y="280877"/>
                </a:cubicBezTo>
                <a:cubicBezTo>
                  <a:pt x="286109" y="-19610"/>
                  <a:pt x="337148" y="-7390"/>
                  <a:pt x="388188" y="4831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Isosceles Triangle 115"/>
          <p:cNvSpPr/>
          <p:nvPr/>
        </p:nvSpPr>
        <p:spPr>
          <a:xfrm rot="16200000">
            <a:off x="2976850" y="4525762"/>
            <a:ext cx="96742" cy="8339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0" y="3501008"/>
            <a:ext cx="24672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Inhibitory cells Types:</a:t>
            </a:r>
          </a:p>
          <a:p>
            <a:endParaRPr lang="en-US" sz="1200" dirty="0" smtClean="0"/>
          </a:p>
          <a:p>
            <a:r>
              <a:rPr lang="en-US" sz="1200" b="1" dirty="0" smtClean="0"/>
              <a:t>S</a:t>
            </a:r>
            <a:r>
              <a:rPr lang="en-US" sz="1200" dirty="0"/>
              <a:t>: Substractive</a:t>
            </a:r>
            <a:endParaRPr lang="en-US" sz="1200" dirty="0" smtClean="0"/>
          </a:p>
          <a:p>
            <a:r>
              <a:rPr lang="en-US" sz="1200" b="1" dirty="0" smtClean="0"/>
              <a:t>G</a:t>
            </a:r>
            <a:r>
              <a:rPr lang="en-US" sz="1200" dirty="0" smtClean="0"/>
              <a:t>: Substractive</a:t>
            </a:r>
          </a:p>
          <a:p>
            <a:r>
              <a:rPr lang="en-US" sz="1200" b="1" dirty="0" smtClean="0"/>
              <a:t>D</a:t>
            </a:r>
            <a:r>
              <a:rPr lang="en-US" sz="1200" dirty="0" smtClean="0"/>
              <a:t>: Divisive</a:t>
            </a:r>
            <a:endParaRPr lang="en-US" sz="1200" dirty="0"/>
          </a:p>
        </p:txBody>
      </p:sp>
      <p:sp>
        <p:nvSpPr>
          <p:cNvPr id="95" name="Freeform 94"/>
          <p:cNvSpPr/>
          <p:nvPr/>
        </p:nvSpPr>
        <p:spPr>
          <a:xfrm rot="2151242" flipH="1">
            <a:off x="2931018" y="5216831"/>
            <a:ext cx="259645" cy="553123"/>
          </a:xfrm>
          <a:custGeom>
            <a:avLst/>
            <a:gdLst>
              <a:gd name="connsiteX0" fmla="*/ 10998 w 125298"/>
              <a:gd name="connsiteY0" fmla="*/ 0 h 685800"/>
              <a:gd name="connsiteX1" fmla="*/ 10998 w 125298"/>
              <a:gd name="connsiteY1" fmla="*/ 409575 h 685800"/>
              <a:gd name="connsiteX2" fmla="*/ 125298 w 125298"/>
              <a:gd name="connsiteY2" fmla="*/ 685800 h 685800"/>
              <a:gd name="connsiteX3" fmla="*/ 125298 w 125298"/>
              <a:gd name="connsiteY3" fmla="*/ 685800 h 685800"/>
              <a:gd name="connsiteX4" fmla="*/ 125298 w 125298"/>
              <a:gd name="connsiteY4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298" h="685800">
                <a:moveTo>
                  <a:pt x="10998" y="0"/>
                </a:moveTo>
                <a:cubicBezTo>
                  <a:pt x="1473" y="147637"/>
                  <a:pt x="-8052" y="295275"/>
                  <a:pt x="10998" y="409575"/>
                </a:cubicBezTo>
                <a:cubicBezTo>
                  <a:pt x="30048" y="523875"/>
                  <a:pt x="125298" y="685800"/>
                  <a:pt x="125298" y="685800"/>
                </a:cubicBezTo>
                <a:lnTo>
                  <a:pt x="125298" y="685800"/>
                </a:lnTo>
                <a:lnTo>
                  <a:pt x="125298" y="685800"/>
                </a:lnTo>
              </a:path>
            </a:pathLst>
          </a:cu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3747162" y="4577062"/>
            <a:ext cx="147616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B050"/>
                </a:solidFill>
              </a:rPr>
              <a:t>Feedback inhibition</a:t>
            </a:r>
          </a:p>
          <a:p>
            <a:pPr algn="ctr"/>
            <a:r>
              <a:rPr lang="en-US" sz="1000" dirty="0" smtClean="0">
                <a:solidFill>
                  <a:srgbClr val="00B050"/>
                </a:solidFill>
              </a:rPr>
              <a:t>(</a:t>
            </a:r>
            <a:r>
              <a:rPr lang="en-US" sz="1000" dirty="0" err="1" smtClean="0">
                <a:solidFill>
                  <a:srgbClr val="00B050"/>
                </a:solidFill>
              </a:rPr>
              <a:t>substraction</a:t>
            </a:r>
            <a:r>
              <a:rPr lang="en-US" sz="1000" dirty="0" smtClean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811058" y="2312876"/>
            <a:ext cx="162018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Feed forward inhibition</a:t>
            </a:r>
          </a:p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(</a:t>
            </a:r>
            <a:r>
              <a:rPr lang="en-US" sz="1000" dirty="0" err="1" smtClean="0">
                <a:solidFill>
                  <a:schemeClr val="accent1"/>
                </a:solidFill>
              </a:rPr>
              <a:t>substraction</a:t>
            </a:r>
            <a:r>
              <a:rPr lang="en-US" sz="1000" dirty="0" smtClean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955074" y="6305254"/>
            <a:ext cx="147616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7030A0"/>
                </a:solidFill>
              </a:rPr>
              <a:t>Feedback inhibition</a:t>
            </a:r>
          </a:p>
          <a:p>
            <a:pPr algn="ctr"/>
            <a:r>
              <a:rPr lang="en-US" sz="1000" dirty="0" smtClean="0">
                <a:solidFill>
                  <a:srgbClr val="7030A0"/>
                </a:solidFill>
              </a:rPr>
              <a:t>(division)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467242" y="6237312"/>
            <a:ext cx="14041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Explicitly modeled by Mc</a:t>
            </a:r>
            <a:r>
              <a:rPr lang="pt-BR" sz="900" dirty="0" smtClean="0">
                <a:solidFill>
                  <a:srgbClr val="FF0000"/>
                </a:solidFill>
              </a:rPr>
              <a:t>Naughton-Morris</a:t>
            </a:r>
          </a:p>
          <a:p>
            <a:r>
              <a:rPr lang="pt-BR" sz="900" dirty="0" smtClean="0">
                <a:solidFill>
                  <a:srgbClr val="FF0000"/>
                </a:solidFill>
              </a:rPr>
              <a:t>As well</a:t>
            </a:r>
            <a:r>
              <a:rPr lang="en-US" sz="900" dirty="0" smtClean="0">
                <a:solidFill>
                  <a:srgbClr val="FF0000"/>
                </a:solidFill>
              </a:rPr>
              <a:t> 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826774" y="2370946"/>
            <a:ext cx="936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Input from another </a:t>
            </a:r>
            <a:r>
              <a:rPr lang="en-US" sz="1000" dirty="0" err="1" smtClean="0"/>
              <a:t>codon</a:t>
            </a:r>
            <a:r>
              <a:rPr lang="en-US" sz="1000" dirty="0" smtClean="0"/>
              <a:t> cell</a:t>
            </a:r>
            <a:endParaRPr lang="en-US" sz="1000" dirty="0"/>
          </a:p>
        </p:txBody>
      </p:sp>
      <p:sp>
        <p:nvSpPr>
          <p:cNvPr id="310" name="Oval 309"/>
          <p:cNvSpPr/>
          <p:nvPr/>
        </p:nvSpPr>
        <p:spPr>
          <a:xfrm rot="8100000" flipV="1">
            <a:off x="2767232" y="5596108"/>
            <a:ext cx="100239" cy="1002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Connector 100"/>
          <p:cNvCxnSpPr/>
          <p:nvPr/>
        </p:nvCxnSpPr>
        <p:spPr>
          <a:xfrm flipH="1">
            <a:off x="0" y="5157192"/>
            <a:ext cx="27022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6120172" y="1844824"/>
            <a:ext cx="2467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Marr’s predictions based on his model: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120172" y="1844824"/>
            <a:ext cx="2467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Marr’s predictions based on his model: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084168" y="2456892"/>
            <a:ext cx="28798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Whereas principal cells will be quite selective in their response characteristics, inhibitory </a:t>
            </a:r>
          </a:p>
          <a:p>
            <a:r>
              <a:rPr lang="en-US" sz="1200" i="1" dirty="0" smtClean="0"/>
              <a:t>neurons will not be particular about which afferents are active at a given time, only about how </a:t>
            </a:r>
          </a:p>
          <a:p>
            <a:r>
              <a:rPr lang="en-US" sz="1200" i="1" dirty="0" smtClean="0"/>
              <a:t>many are active</a:t>
            </a:r>
            <a:endParaRPr lang="en-US" sz="1200" i="1" dirty="0"/>
          </a:p>
        </p:txBody>
      </p:sp>
      <p:pic>
        <p:nvPicPr>
          <p:cNvPr id="7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164" y="4077072"/>
            <a:ext cx="2808312" cy="1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743643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Straight Connector 77"/>
          <p:cNvCxnSpPr>
            <a:endCxn id="191" idx="2"/>
          </p:cNvCxnSpPr>
          <p:nvPr/>
        </p:nvCxnSpPr>
        <p:spPr>
          <a:xfrm flipH="1">
            <a:off x="2592080" y="2959291"/>
            <a:ext cx="31707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90600"/>
          </a:xfrm>
          <a:solidFill>
            <a:srgbClr val="CCCCFF">
              <a:alpha val="25098"/>
            </a:srgbClr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Associative Memory</a:t>
            </a:r>
            <a:br>
              <a:rPr lang="en-US" sz="4000" dirty="0" smtClean="0"/>
            </a:br>
            <a:r>
              <a:rPr lang="en-US" sz="2000" dirty="0" smtClean="0"/>
              <a:t>The “Complete” </a:t>
            </a:r>
            <a:r>
              <a:rPr lang="en-US" sz="2000" dirty="0" err="1" smtClean="0"/>
              <a:t>Hebb</a:t>
            </a:r>
            <a:r>
              <a:rPr lang="en-US" sz="2000" dirty="0" smtClean="0"/>
              <a:t>-Marr Model</a:t>
            </a:r>
            <a:endParaRPr lang="en-US" sz="2000" dirty="0"/>
          </a:p>
        </p:txBody>
      </p:sp>
      <p:sp>
        <p:nvSpPr>
          <p:cNvPr id="115" name="TextBox 114"/>
          <p:cNvSpPr txBox="1"/>
          <p:nvPr/>
        </p:nvSpPr>
        <p:spPr>
          <a:xfrm>
            <a:off x="0" y="1844824"/>
            <a:ext cx="24672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Assumptions: </a:t>
            </a:r>
          </a:p>
          <a:p>
            <a:endParaRPr lang="en-US" sz="1400" b="1" dirty="0" smtClean="0"/>
          </a:p>
          <a:p>
            <a:pPr marL="228600" indent="-228600">
              <a:buAutoNum type="arabicParenR"/>
            </a:pPr>
            <a:r>
              <a:rPr lang="en-US" sz="1200" dirty="0" smtClean="0"/>
              <a:t>inhibition applied to dendrite will be subtractive</a:t>
            </a:r>
          </a:p>
          <a:p>
            <a:pPr marL="228600" indent="-228600">
              <a:buAutoNum type="arabicParenR"/>
            </a:pPr>
            <a:endParaRPr lang="en-US" sz="1200" dirty="0" smtClean="0"/>
          </a:p>
          <a:p>
            <a:r>
              <a:rPr lang="en-US" sz="1200" dirty="0" smtClean="0"/>
              <a:t>2) Inhibition applied to soma will be capable of performing division</a:t>
            </a:r>
            <a:endParaRPr lang="en-US" sz="1200" dirty="0"/>
          </a:p>
        </p:txBody>
      </p:sp>
      <p:grpSp>
        <p:nvGrpSpPr>
          <p:cNvPr id="3" name="Group 15"/>
          <p:cNvGrpSpPr/>
          <p:nvPr/>
        </p:nvGrpSpPr>
        <p:grpSpPr>
          <a:xfrm>
            <a:off x="2683550" y="2959646"/>
            <a:ext cx="1291843" cy="513857"/>
            <a:chOff x="4165982" y="2888940"/>
            <a:chExt cx="1291843" cy="513857"/>
          </a:xfrm>
        </p:grpSpPr>
        <p:grpSp>
          <p:nvGrpSpPr>
            <p:cNvPr id="4" name="Group 14"/>
            <p:cNvGrpSpPr/>
            <p:nvPr/>
          </p:nvGrpSpPr>
          <p:grpSpPr>
            <a:xfrm>
              <a:off x="4165982" y="2888940"/>
              <a:ext cx="1291843" cy="462755"/>
              <a:chOff x="4165982" y="2888940"/>
              <a:chExt cx="1291843" cy="462755"/>
            </a:xfrm>
          </p:grpSpPr>
          <p:grpSp>
            <p:nvGrpSpPr>
              <p:cNvPr id="5" name="Group 11"/>
              <p:cNvGrpSpPr/>
              <p:nvPr/>
            </p:nvGrpSpPr>
            <p:grpSpPr>
              <a:xfrm>
                <a:off x="4181475" y="2888940"/>
                <a:ext cx="1276350" cy="462755"/>
                <a:chOff x="4181475" y="2888940"/>
                <a:chExt cx="1276350" cy="462755"/>
              </a:xfrm>
            </p:grpSpPr>
            <p:sp>
              <p:nvSpPr>
                <p:cNvPr id="11" name="Freeform 10"/>
                <p:cNvSpPr/>
                <p:nvPr/>
              </p:nvSpPr>
              <p:spPr>
                <a:xfrm>
                  <a:off x="4181475" y="2888940"/>
                  <a:ext cx="1276350" cy="390747"/>
                </a:xfrm>
                <a:custGeom>
                  <a:avLst/>
                  <a:gdLst>
                    <a:gd name="connsiteX0" fmla="*/ 1276350 w 1276350"/>
                    <a:gd name="connsiteY0" fmla="*/ 0 h 390747"/>
                    <a:gd name="connsiteX1" fmla="*/ 1085850 w 1276350"/>
                    <a:gd name="connsiteY1" fmla="*/ 152400 h 390747"/>
                    <a:gd name="connsiteX2" fmla="*/ 933450 w 1276350"/>
                    <a:gd name="connsiteY2" fmla="*/ 352425 h 390747"/>
                    <a:gd name="connsiteX3" fmla="*/ 0 w 1276350"/>
                    <a:gd name="connsiteY3" fmla="*/ 390525 h 390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76350" h="390747">
                      <a:moveTo>
                        <a:pt x="1276350" y="0"/>
                      </a:moveTo>
                      <a:cubicBezTo>
                        <a:pt x="1209675" y="46831"/>
                        <a:pt x="1143000" y="93663"/>
                        <a:pt x="1085850" y="152400"/>
                      </a:cubicBezTo>
                      <a:cubicBezTo>
                        <a:pt x="1028700" y="211137"/>
                        <a:pt x="1114425" y="312738"/>
                        <a:pt x="933450" y="352425"/>
                      </a:cubicBezTo>
                      <a:cubicBezTo>
                        <a:pt x="752475" y="392112"/>
                        <a:pt x="376237" y="391318"/>
                        <a:pt x="0" y="390525"/>
                      </a:cubicBezTo>
                    </a:path>
                  </a:pathLst>
                </a:custGeom>
                <a:noFill/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4572000" y="3207679"/>
                  <a:ext cx="324036" cy="14401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Oval 12"/>
              <p:cNvSpPr/>
              <p:nvPr/>
            </p:nvSpPr>
            <p:spPr>
              <a:xfrm>
                <a:off x="4165982" y="3248980"/>
                <a:ext cx="54006" cy="540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rot="5400000">
                <a:off x="4889554" y="3219458"/>
                <a:ext cx="93971" cy="8100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9" name="TextBox 128"/>
            <p:cNvSpPr txBox="1"/>
            <p:nvPr/>
          </p:nvSpPr>
          <p:spPr>
            <a:xfrm>
              <a:off x="4594502" y="3156576"/>
              <a:ext cx="2790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S</a:t>
              </a:r>
              <a:endParaRPr lang="en-US" sz="1000" dirty="0"/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3440649" y="3247678"/>
            <a:ext cx="21067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:   </a:t>
            </a:r>
            <a:r>
              <a:rPr lang="en-US" sz="1000" b="1" dirty="0" smtClean="0"/>
              <a:t>Subtracts</a:t>
            </a:r>
            <a:r>
              <a:rPr lang="en-US" sz="1000" dirty="0" smtClean="0"/>
              <a:t> “un-modifiable” excitatory component of the input</a:t>
            </a:r>
            <a:endParaRPr lang="en-US" sz="1000" dirty="0"/>
          </a:p>
        </p:txBody>
      </p:sp>
      <p:grpSp>
        <p:nvGrpSpPr>
          <p:cNvPr id="7" name="Group 231"/>
          <p:cNvGrpSpPr/>
          <p:nvPr/>
        </p:nvGrpSpPr>
        <p:grpSpPr>
          <a:xfrm>
            <a:off x="2992525" y="3895749"/>
            <a:ext cx="279031" cy="891646"/>
            <a:chOff x="3103656" y="2796650"/>
            <a:chExt cx="279031" cy="1400035"/>
          </a:xfrm>
        </p:grpSpPr>
        <p:cxnSp>
          <p:nvCxnSpPr>
            <p:cNvPr id="233" name="Straight Connector 232"/>
            <p:cNvCxnSpPr/>
            <p:nvPr/>
          </p:nvCxnSpPr>
          <p:spPr>
            <a:xfrm flipV="1">
              <a:off x="3224925" y="2796650"/>
              <a:ext cx="0" cy="140003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Diamond 233"/>
            <p:cNvSpPr/>
            <p:nvPr/>
          </p:nvSpPr>
          <p:spPr>
            <a:xfrm>
              <a:off x="3126345" y="3232735"/>
              <a:ext cx="216024" cy="366076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3103656" y="3232735"/>
              <a:ext cx="2790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G</a:t>
              </a:r>
              <a:endParaRPr lang="en-US" sz="1000" dirty="0"/>
            </a:p>
          </p:txBody>
        </p:sp>
      </p:grpSp>
      <p:sp>
        <p:nvSpPr>
          <p:cNvPr id="236" name="TextBox 235"/>
          <p:cNvSpPr txBox="1"/>
          <p:nvPr/>
        </p:nvSpPr>
        <p:spPr>
          <a:xfrm>
            <a:off x="3168381" y="4147778"/>
            <a:ext cx="2149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:   </a:t>
            </a:r>
            <a:r>
              <a:rPr lang="en-US" sz="1000" dirty="0"/>
              <a:t> </a:t>
            </a:r>
            <a:r>
              <a:rPr lang="en-US" sz="1000" b="1" dirty="0"/>
              <a:t>Subtracts</a:t>
            </a:r>
            <a:r>
              <a:rPr lang="en-US" sz="1000" dirty="0"/>
              <a:t> </a:t>
            </a:r>
            <a:r>
              <a:rPr lang="en-US" sz="1000" dirty="0" smtClean="0"/>
              <a:t>(normalize to) number of inputs</a:t>
            </a:r>
            <a:endParaRPr lang="en-US" sz="1000" dirty="0"/>
          </a:p>
        </p:txBody>
      </p:sp>
      <p:grpSp>
        <p:nvGrpSpPr>
          <p:cNvPr id="9" name="Group 30"/>
          <p:cNvGrpSpPr/>
          <p:nvPr/>
        </p:nvGrpSpPr>
        <p:grpSpPr>
          <a:xfrm>
            <a:off x="2840446" y="2961541"/>
            <a:ext cx="213118" cy="1030951"/>
            <a:chOff x="4322878" y="2890835"/>
            <a:chExt cx="213118" cy="1030951"/>
          </a:xfrm>
        </p:grpSpPr>
        <p:sp>
          <p:nvSpPr>
            <p:cNvPr id="30" name="Freeform 29"/>
            <p:cNvSpPr/>
            <p:nvPr/>
          </p:nvSpPr>
          <p:spPr>
            <a:xfrm>
              <a:off x="4322878" y="2890835"/>
              <a:ext cx="125297" cy="982579"/>
            </a:xfrm>
            <a:custGeom>
              <a:avLst/>
              <a:gdLst>
                <a:gd name="connsiteX0" fmla="*/ 10998 w 125298"/>
                <a:gd name="connsiteY0" fmla="*/ 0 h 685800"/>
                <a:gd name="connsiteX1" fmla="*/ 10998 w 125298"/>
                <a:gd name="connsiteY1" fmla="*/ 409575 h 685800"/>
                <a:gd name="connsiteX2" fmla="*/ 125298 w 125298"/>
                <a:gd name="connsiteY2" fmla="*/ 685800 h 685800"/>
                <a:gd name="connsiteX3" fmla="*/ 125298 w 125298"/>
                <a:gd name="connsiteY3" fmla="*/ 685800 h 685800"/>
                <a:gd name="connsiteX4" fmla="*/ 125298 w 125298"/>
                <a:gd name="connsiteY4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98" h="685800">
                  <a:moveTo>
                    <a:pt x="10998" y="0"/>
                  </a:moveTo>
                  <a:cubicBezTo>
                    <a:pt x="1473" y="147637"/>
                    <a:pt x="-8052" y="295275"/>
                    <a:pt x="10998" y="409575"/>
                  </a:cubicBezTo>
                  <a:cubicBezTo>
                    <a:pt x="30048" y="523875"/>
                    <a:pt x="125298" y="685800"/>
                    <a:pt x="125298" y="685800"/>
                  </a:cubicBezTo>
                  <a:lnTo>
                    <a:pt x="125298" y="685800"/>
                  </a:lnTo>
                  <a:lnTo>
                    <a:pt x="125298" y="6858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Isosceles Triangle 237"/>
            <p:cNvSpPr/>
            <p:nvPr/>
          </p:nvSpPr>
          <p:spPr>
            <a:xfrm rot="16200000">
              <a:off x="4445928" y="3831718"/>
              <a:ext cx="96742" cy="8339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253"/>
          <p:cNvGrpSpPr/>
          <p:nvPr/>
        </p:nvGrpSpPr>
        <p:grpSpPr>
          <a:xfrm>
            <a:off x="2695987" y="4393906"/>
            <a:ext cx="388652" cy="124421"/>
            <a:chOff x="6664533" y="4735333"/>
            <a:chExt cx="388652" cy="124421"/>
          </a:xfrm>
        </p:grpSpPr>
        <p:sp>
          <p:nvSpPr>
            <p:cNvPr id="252" name="Freeform 251"/>
            <p:cNvSpPr/>
            <p:nvPr/>
          </p:nvSpPr>
          <p:spPr>
            <a:xfrm>
              <a:off x="6691537" y="4735333"/>
              <a:ext cx="361648" cy="104994"/>
            </a:xfrm>
            <a:custGeom>
              <a:avLst/>
              <a:gdLst>
                <a:gd name="connsiteX0" fmla="*/ 1276350 w 1276350"/>
                <a:gd name="connsiteY0" fmla="*/ 0 h 390747"/>
                <a:gd name="connsiteX1" fmla="*/ 1085850 w 1276350"/>
                <a:gd name="connsiteY1" fmla="*/ 152400 h 390747"/>
                <a:gd name="connsiteX2" fmla="*/ 933450 w 1276350"/>
                <a:gd name="connsiteY2" fmla="*/ 352425 h 390747"/>
                <a:gd name="connsiteX3" fmla="*/ 0 w 1276350"/>
                <a:gd name="connsiteY3" fmla="*/ 390525 h 39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350" h="390747">
                  <a:moveTo>
                    <a:pt x="1276350" y="0"/>
                  </a:moveTo>
                  <a:cubicBezTo>
                    <a:pt x="1209675" y="46831"/>
                    <a:pt x="1143000" y="93663"/>
                    <a:pt x="1085850" y="152400"/>
                  </a:cubicBezTo>
                  <a:cubicBezTo>
                    <a:pt x="1028700" y="211137"/>
                    <a:pt x="1114425" y="312738"/>
                    <a:pt x="933450" y="352425"/>
                  </a:cubicBezTo>
                  <a:cubicBezTo>
                    <a:pt x="752475" y="392112"/>
                    <a:pt x="376237" y="391318"/>
                    <a:pt x="0" y="390525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6664533" y="4805748"/>
              <a:ext cx="54006" cy="54006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5" name="Straight Connector 254"/>
          <p:cNvCxnSpPr/>
          <p:nvPr/>
        </p:nvCxnSpPr>
        <p:spPr>
          <a:xfrm flipV="1">
            <a:off x="2681179" y="1811942"/>
            <a:ext cx="0" cy="40329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256"/>
          <p:cNvGrpSpPr/>
          <p:nvPr/>
        </p:nvGrpSpPr>
        <p:grpSpPr>
          <a:xfrm rot="10800000">
            <a:off x="1367644" y="4723843"/>
            <a:ext cx="1291844" cy="425278"/>
            <a:chOff x="4165982" y="2888940"/>
            <a:chExt cx="1291844" cy="425278"/>
          </a:xfrm>
        </p:grpSpPr>
        <p:sp>
          <p:nvSpPr>
            <p:cNvPr id="262" name="Freeform 261"/>
            <p:cNvSpPr/>
            <p:nvPr/>
          </p:nvSpPr>
          <p:spPr>
            <a:xfrm>
              <a:off x="4181475" y="2888940"/>
              <a:ext cx="1276351" cy="390748"/>
            </a:xfrm>
            <a:custGeom>
              <a:avLst/>
              <a:gdLst>
                <a:gd name="connsiteX0" fmla="*/ 1276350 w 1276350"/>
                <a:gd name="connsiteY0" fmla="*/ 0 h 390747"/>
                <a:gd name="connsiteX1" fmla="*/ 1085850 w 1276350"/>
                <a:gd name="connsiteY1" fmla="*/ 152400 h 390747"/>
                <a:gd name="connsiteX2" fmla="*/ 933450 w 1276350"/>
                <a:gd name="connsiteY2" fmla="*/ 352425 h 390747"/>
                <a:gd name="connsiteX3" fmla="*/ 0 w 1276350"/>
                <a:gd name="connsiteY3" fmla="*/ 390525 h 39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350" h="390747">
                  <a:moveTo>
                    <a:pt x="1276350" y="0"/>
                  </a:moveTo>
                  <a:cubicBezTo>
                    <a:pt x="1209675" y="46831"/>
                    <a:pt x="1143000" y="93663"/>
                    <a:pt x="1085850" y="152400"/>
                  </a:cubicBezTo>
                  <a:cubicBezTo>
                    <a:pt x="1028700" y="211137"/>
                    <a:pt x="1114425" y="312738"/>
                    <a:pt x="933450" y="352425"/>
                  </a:cubicBezTo>
                  <a:cubicBezTo>
                    <a:pt x="752475" y="392112"/>
                    <a:pt x="376237" y="391318"/>
                    <a:pt x="0" y="39052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4165982" y="3248980"/>
              <a:ext cx="54006" cy="540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Isosceles Triangle 260"/>
            <p:cNvSpPr/>
            <p:nvPr/>
          </p:nvSpPr>
          <p:spPr>
            <a:xfrm rot="5400000">
              <a:off x="4825937" y="3226729"/>
              <a:ext cx="93971" cy="81008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4" name="Isosceles Triangle 263"/>
          <p:cNvSpPr/>
          <p:nvPr/>
        </p:nvSpPr>
        <p:spPr>
          <a:xfrm>
            <a:off x="2491488" y="5517856"/>
            <a:ext cx="379382" cy="327037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5" name="Group 269"/>
          <p:cNvGrpSpPr/>
          <p:nvPr/>
        </p:nvGrpSpPr>
        <p:grpSpPr>
          <a:xfrm rot="11471739" flipH="1">
            <a:off x="2193392" y="4853063"/>
            <a:ext cx="997800" cy="383258"/>
            <a:chOff x="4318201" y="3284985"/>
            <a:chExt cx="226326" cy="733075"/>
          </a:xfrm>
        </p:grpSpPr>
        <p:sp>
          <p:nvSpPr>
            <p:cNvPr id="271" name="Freeform 270"/>
            <p:cNvSpPr/>
            <p:nvPr/>
          </p:nvSpPr>
          <p:spPr>
            <a:xfrm>
              <a:off x="4318201" y="3284985"/>
              <a:ext cx="205946" cy="685798"/>
            </a:xfrm>
            <a:custGeom>
              <a:avLst/>
              <a:gdLst>
                <a:gd name="connsiteX0" fmla="*/ 10998 w 125298"/>
                <a:gd name="connsiteY0" fmla="*/ 0 h 685800"/>
                <a:gd name="connsiteX1" fmla="*/ 10998 w 125298"/>
                <a:gd name="connsiteY1" fmla="*/ 409575 h 685800"/>
                <a:gd name="connsiteX2" fmla="*/ 125298 w 125298"/>
                <a:gd name="connsiteY2" fmla="*/ 685800 h 685800"/>
                <a:gd name="connsiteX3" fmla="*/ 125298 w 125298"/>
                <a:gd name="connsiteY3" fmla="*/ 685800 h 685800"/>
                <a:gd name="connsiteX4" fmla="*/ 125298 w 125298"/>
                <a:gd name="connsiteY4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98" h="685800">
                  <a:moveTo>
                    <a:pt x="10998" y="0"/>
                  </a:moveTo>
                  <a:cubicBezTo>
                    <a:pt x="1473" y="147637"/>
                    <a:pt x="-8052" y="295275"/>
                    <a:pt x="10998" y="409575"/>
                  </a:cubicBezTo>
                  <a:cubicBezTo>
                    <a:pt x="30048" y="523875"/>
                    <a:pt x="125298" y="685800"/>
                    <a:pt x="125298" y="685800"/>
                  </a:cubicBezTo>
                  <a:lnTo>
                    <a:pt x="125298" y="685800"/>
                  </a:lnTo>
                  <a:lnTo>
                    <a:pt x="125298" y="6858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Isosceles Triangle 271"/>
            <p:cNvSpPr/>
            <p:nvPr/>
          </p:nvSpPr>
          <p:spPr>
            <a:xfrm rot="16200000">
              <a:off x="4473433" y="3946967"/>
              <a:ext cx="116213" cy="2597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35"/>
          <p:cNvGrpSpPr/>
          <p:nvPr/>
        </p:nvGrpSpPr>
        <p:grpSpPr>
          <a:xfrm>
            <a:off x="3135095" y="4977172"/>
            <a:ext cx="370461" cy="358952"/>
            <a:chOff x="6634650" y="5554706"/>
            <a:chExt cx="370461" cy="357426"/>
          </a:xfrm>
        </p:grpSpPr>
        <p:sp>
          <p:nvSpPr>
            <p:cNvPr id="275" name="Oval 274"/>
            <p:cNvSpPr/>
            <p:nvPr/>
          </p:nvSpPr>
          <p:spPr>
            <a:xfrm rot="10800000">
              <a:off x="6634650" y="5554706"/>
              <a:ext cx="370461" cy="3574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6679654" y="5631144"/>
              <a:ext cx="2790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D</a:t>
              </a:r>
              <a:endParaRPr lang="en-US" sz="1000" dirty="0"/>
            </a:p>
          </p:txBody>
        </p:sp>
      </p:grpSp>
      <p:sp>
        <p:nvSpPr>
          <p:cNvPr id="276" name="Isosceles Triangle 275"/>
          <p:cNvSpPr/>
          <p:nvPr/>
        </p:nvSpPr>
        <p:spPr>
          <a:xfrm rot="14938970">
            <a:off x="3046403" y="5292225"/>
            <a:ext cx="104679" cy="7788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TextBox 310"/>
          <p:cNvSpPr txBox="1"/>
          <p:nvPr/>
        </p:nvSpPr>
        <p:spPr>
          <a:xfrm>
            <a:off x="2532027" y="5608117"/>
            <a:ext cx="2790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00" dirty="0" smtClean="0"/>
              <a:t>Ω</a:t>
            </a:r>
            <a:endParaRPr lang="en-US" sz="1000" dirty="0"/>
          </a:p>
        </p:txBody>
      </p:sp>
      <p:sp>
        <p:nvSpPr>
          <p:cNvPr id="312" name="TextBox 311"/>
          <p:cNvSpPr txBox="1"/>
          <p:nvPr/>
        </p:nvSpPr>
        <p:spPr>
          <a:xfrm>
            <a:off x="3423126" y="4977172"/>
            <a:ext cx="14620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:  </a:t>
            </a:r>
            <a:r>
              <a:rPr lang="en-US" sz="1000" b="1" dirty="0" smtClean="0"/>
              <a:t>Divides</a:t>
            </a:r>
            <a:r>
              <a:rPr lang="en-US" sz="1000" dirty="0" smtClean="0"/>
              <a:t> final output by all codon cell inputs</a:t>
            </a:r>
            <a:endParaRPr lang="en-US" sz="1000" dirty="0"/>
          </a:p>
        </p:txBody>
      </p:sp>
      <p:sp>
        <p:nvSpPr>
          <p:cNvPr id="313" name="TextBox 312"/>
          <p:cNvSpPr txBox="1"/>
          <p:nvPr/>
        </p:nvSpPr>
        <p:spPr>
          <a:xfrm>
            <a:off x="2851958" y="5708144"/>
            <a:ext cx="16420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:  </a:t>
            </a:r>
            <a:r>
              <a:rPr lang="en-US" sz="1000" b="1" dirty="0" smtClean="0"/>
              <a:t>Outputs</a:t>
            </a:r>
            <a:r>
              <a:rPr lang="en-US" sz="1000" dirty="0" smtClean="0"/>
              <a:t> and stores memory during recoding and recall</a:t>
            </a:r>
            <a:endParaRPr lang="en-US" sz="1000" dirty="0"/>
          </a:p>
        </p:txBody>
      </p:sp>
      <p:sp>
        <p:nvSpPr>
          <p:cNvPr id="40" name="Freeform 39"/>
          <p:cNvSpPr/>
          <p:nvPr/>
        </p:nvSpPr>
        <p:spPr>
          <a:xfrm>
            <a:off x="2679691" y="5340731"/>
            <a:ext cx="371475" cy="636270"/>
          </a:xfrm>
          <a:custGeom>
            <a:avLst/>
            <a:gdLst>
              <a:gd name="connsiteX0" fmla="*/ 0 w 371475"/>
              <a:gd name="connsiteY0" fmla="*/ 466725 h 600869"/>
              <a:gd name="connsiteX1" fmla="*/ 200025 w 371475"/>
              <a:gd name="connsiteY1" fmla="*/ 571500 h 600869"/>
              <a:gd name="connsiteX2" fmla="*/ 371475 w 371475"/>
              <a:gd name="connsiteY2" fmla="*/ 0 h 60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475" h="600869">
                <a:moveTo>
                  <a:pt x="0" y="466725"/>
                </a:moveTo>
                <a:cubicBezTo>
                  <a:pt x="69056" y="558006"/>
                  <a:pt x="138113" y="649288"/>
                  <a:pt x="200025" y="571500"/>
                </a:cubicBezTo>
                <a:cubicBezTo>
                  <a:pt x="261938" y="493713"/>
                  <a:pt x="316706" y="246856"/>
                  <a:pt x="371475" y="0"/>
                </a:cubicBezTo>
              </a:path>
            </a:pathLst>
          </a:cu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2592080" y="2869281"/>
            <a:ext cx="180020" cy="1800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2011416" y="4664486"/>
            <a:ext cx="365834" cy="1717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2067899" y="4648422"/>
            <a:ext cx="2790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</a:t>
            </a:r>
            <a:endParaRPr lang="en-US" sz="1000" dirty="0"/>
          </a:p>
        </p:txBody>
      </p:sp>
      <p:sp>
        <p:nvSpPr>
          <p:cNvPr id="110" name="Freeform 109"/>
          <p:cNvSpPr/>
          <p:nvPr/>
        </p:nvSpPr>
        <p:spPr>
          <a:xfrm rot="10800000">
            <a:off x="1399347" y="4147778"/>
            <a:ext cx="1654216" cy="966812"/>
          </a:xfrm>
          <a:custGeom>
            <a:avLst/>
            <a:gdLst>
              <a:gd name="connsiteX0" fmla="*/ 1276350 w 1276350"/>
              <a:gd name="connsiteY0" fmla="*/ 0 h 390747"/>
              <a:gd name="connsiteX1" fmla="*/ 1085850 w 1276350"/>
              <a:gd name="connsiteY1" fmla="*/ 152400 h 390747"/>
              <a:gd name="connsiteX2" fmla="*/ 933450 w 1276350"/>
              <a:gd name="connsiteY2" fmla="*/ 352425 h 390747"/>
              <a:gd name="connsiteX3" fmla="*/ 0 w 1276350"/>
              <a:gd name="connsiteY3" fmla="*/ 390525 h 390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6350" h="390747">
                <a:moveTo>
                  <a:pt x="1276350" y="0"/>
                </a:moveTo>
                <a:cubicBezTo>
                  <a:pt x="1209675" y="46831"/>
                  <a:pt x="1143000" y="93663"/>
                  <a:pt x="1085850" y="152400"/>
                </a:cubicBezTo>
                <a:cubicBezTo>
                  <a:pt x="1028700" y="211137"/>
                  <a:pt x="1114425" y="312738"/>
                  <a:pt x="933450" y="352425"/>
                </a:cubicBezTo>
                <a:cubicBezTo>
                  <a:pt x="752475" y="392112"/>
                  <a:pt x="376237" y="391318"/>
                  <a:pt x="0" y="39052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Isosceles Triangle 110"/>
          <p:cNvSpPr/>
          <p:nvPr/>
        </p:nvSpPr>
        <p:spPr>
          <a:xfrm rot="16200000">
            <a:off x="2976850" y="4093714"/>
            <a:ext cx="96742" cy="8339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686546" y="4542984"/>
            <a:ext cx="388188" cy="1854903"/>
          </a:xfrm>
          <a:custGeom>
            <a:avLst/>
            <a:gdLst>
              <a:gd name="connsiteX0" fmla="*/ 0 w 388188"/>
              <a:gd name="connsiteY0" fmla="*/ 1316047 h 1854903"/>
              <a:gd name="connsiteX1" fmla="*/ 120770 w 388188"/>
              <a:gd name="connsiteY1" fmla="*/ 1807752 h 1854903"/>
              <a:gd name="connsiteX2" fmla="*/ 241539 w 388188"/>
              <a:gd name="connsiteY2" fmla="*/ 280877 h 1854903"/>
              <a:gd name="connsiteX3" fmla="*/ 388188 w 388188"/>
              <a:gd name="connsiteY3" fmla="*/ 4831 h 185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188" h="1854903">
                <a:moveTo>
                  <a:pt x="0" y="1316047"/>
                </a:moveTo>
                <a:cubicBezTo>
                  <a:pt x="40257" y="1648163"/>
                  <a:pt x="80514" y="1980280"/>
                  <a:pt x="120770" y="1807752"/>
                </a:cubicBezTo>
                <a:cubicBezTo>
                  <a:pt x="161026" y="1635224"/>
                  <a:pt x="196969" y="581364"/>
                  <a:pt x="241539" y="280877"/>
                </a:cubicBezTo>
                <a:cubicBezTo>
                  <a:pt x="286109" y="-19610"/>
                  <a:pt x="337148" y="-7390"/>
                  <a:pt x="388188" y="4831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Isosceles Triangle 115"/>
          <p:cNvSpPr/>
          <p:nvPr/>
        </p:nvSpPr>
        <p:spPr>
          <a:xfrm rot="16200000">
            <a:off x="2976850" y="4525762"/>
            <a:ext cx="96742" cy="8339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0" y="3501008"/>
            <a:ext cx="24672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Inhibitory cells Types:</a:t>
            </a:r>
          </a:p>
          <a:p>
            <a:endParaRPr lang="en-US" sz="1200" dirty="0" smtClean="0"/>
          </a:p>
          <a:p>
            <a:r>
              <a:rPr lang="en-US" sz="1200" b="1" dirty="0" smtClean="0"/>
              <a:t>S</a:t>
            </a:r>
            <a:r>
              <a:rPr lang="en-US" sz="1200" dirty="0"/>
              <a:t>: Substractive</a:t>
            </a:r>
            <a:endParaRPr lang="en-US" sz="1200" dirty="0" smtClean="0"/>
          </a:p>
          <a:p>
            <a:r>
              <a:rPr lang="en-US" sz="1200" b="1" dirty="0" smtClean="0"/>
              <a:t>G</a:t>
            </a:r>
            <a:r>
              <a:rPr lang="en-US" sz="1200" dirty="0" smtClean="0"/>
              <a:t>: Substractive</a:t>
            </a:r>
          </a:p>
          <a:p>
            <a:r>
              <a:rPr lang="en-US" sz="1200" b="1" dirty="0" smtClean="0"/>
              <a:t>D</a:t>
            </a:r>
            <a:r>
              <a:rPr lang="en-US" sz="1200" dirty="0" smtClean="0"/>
              <a:t>: Divisive</a:t>
            </a:r>
            <a:endParaRPr lang="en-US" sz="1200" dirty="0"/>
          </a:p>
        </p:txBody>
      </p:sp>
      <p:sp>
        <p:nvSpPr>
          <p:cNvPr id="95" name="Freeform 94"/>
          <p:cNvSpPr/>
          <p:nvPr/>
        </p:nvSpPr>
        <p:spPr>
          <a:xfrm rot="2151242" flipH="1">
            <a:off x="2931018" y="5216831"/>
            <a:ext cx="259645" cy="553123"/>
          </a:xfrm>
          <a:custGeom>
            <a:avLst/>
            <a:gdLst>
              <a:gd name="connsiteX0" fmla="*/ 10998 w 125298"/>
              <a:gd name="connsiteY0" fmla="*/ 0 h 685800"/>
              <a:gd name="connsiteX1" fmla="*/ 10998 w 125298"/>
              <a:gd name="connsiteY1" fmla="*/ 409575 h 685800"/>
              <a:gd name="connsiteX2" fmla="*/ 125298 w 125298"/>
              <a:gd name="connsiteY2" fmla="*/ 685800 h 685800"/>
              <a:gd name="connsiteX3" fmla="*/ 125298 w 125298"/>
              <a:gd name="connsiteY3" fmla="*/ 685800 h 685800"/>
              <a:gd name="connsiteX4" fmla="*/ 125298 w 125298"/>
              <a:gd name="connsiteY4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298" h="685800">
                <a:moveTo>
                  <a:pt x="10998" y="0"/>
                </a:moveTo>
                <a:cubicBezTo>
                  <a:pt x="1473" y="147637"/>
                  <a:pt x="-8052" y="295275"/>
                  <a:pt x="10998" y="409575"/>
                </a:cubicBezTo>
                <a:cubicBezTo>
                  <a:pt x="30048" y="523875"/>
                  <a:pt x="125298" y="685800"/>
                  <a:pt x="125298" y="685800"/>
                </a:cubicBezTo>
                <a:lnTo>
                  <a:pt x="125298" y="685800"/>
                </a:lnTo>
                <a:lnTo>
                  <a:pt x="125298" y="685800"/>
                </a:lnTo>
              </a:path>
            </a:pathLst>
          </a:cu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3747162" y="4577062"/>
            <a:ext cx="147616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B050"/>
                </a:solidFill>
              </a:rPr>
              <a:t>Feedback inhibition</a:t>
            </a:r>
          </a:p>
          <a:p>
            <a:pPr algn="ctr"/>
            <a:r>
              <a:rPr lang="en-US" sz="1000" dirty="0" smtClean="0">
                <a:solidFill>
                  <a:srgbClr val="00B050"/>
                </a:solidFill>
              </a:rPr>
              <a:t>(</a:t>
            </a:r>
            <a:r>
              <a:rPr lang="en-US" sz="1000" dirty="0" err="1" smtClean="0">
                <a:solidFill>
                  <a:srgbClr val="00B050"/>
                </a:solidFill>
              </a:rPr>
              <a:t>substraction</a:t>
            </a:r>
            <a:r>
              <a:rPr lang="en-US" sz="1000" dirty="0" smtClean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811058" y="2312876"/>
            <a:ext cx="162018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Feed forward inhibition</a:t>
            </a:r>
          </a:p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(</a:t>
            </a:r>
            <a:r>
              <a:rPr lang="en-US" sz="1000" dirty="0" err="1" smtClean="0">
                <a:solidFill>
                  <a:schemeClr val="accent1"/>
                </a:solidFill>
              </a:rPr>
              <a:t>substraction</a:t>
            </a:r>
            <a:r>
              <a:rPr lang="en-US" sz="1000" dirty="0" smtClean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955074" y="6305254"/>
            <a:ext cx="147616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7030A0"/>
                </a:solidFill>
              </a:rPr>
              <a:t>Feedback inhibition</a:t>
            </a:r>
          </a:p>
          <a:p>
            <a:pPr algn="ctr"/>
            <a:r>
              <a:rPr lang="en-US" sz="1000" dirty="0" smtClean="0">
                <a:solidFill>
                  <a:srgbClr val="7030A0"/>
                </a:solidFill>
              </a:rPr>
              <a:t>(division)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467242" y="6237312"/>
            <a:ext cx="14041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Explicitly modeled by Mc</a:t>
            </a:r>
            <a:r>
              <a:rPr lang="pt-BR" sz="900" dirty="0" smtClean="0">
                <a:solidFill>
                  <a:srgbClr val="FF0000"/>
                </a:solidFill>
              </a:rPr>
              <a:t>Naughton-Morris</a:t>
            </a:r>
          </a:p>
          <a:p>
            <a:r>
              <a:rPr lang="pt-BR" sz="900" dirty="0" smtClean="0">
                <a:solidFill>
                  <a:srgbClr val="FF0000"/>
                </a:solidFill>
              </a:rPr>
              <a:t>As well</a:t>
            </a:r>
            <a:r>
              <a:rPr lang="en-US" sz="900" dirty="0" smtClean="0">
                <a:solidFill>
                  <a:srgbClr val="FF0000"/>
                </a:solidFill>
              </a:rPr>
              <a:t> 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826774" y="2370946"/>
            <a:ext cx="936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Input from another </a:t>
            </a:r>
            <a:r>
              <a:rPr lang="en-US" sz="1000" dirty="0" err="1" smtClean="0"/>
              <a:t>codon</a:t>
            </a:r>
            <a:r>
              <a:rPr lang="en-US" sz="1000" dirty="0" smtClean="0"/>
              <a:t> cell</a:t>
            </a:r>
            <a:endParaRPr lang="en-US" sz="1000" dirty="0"/>
          </a:p>
        </p:txBody>
      </p:sp>
      <p:sp>
        <p:nvSpPr>
          <p:cNvPr id="310" name="Oval 309"/>
          <p:cNvSpPr/>
          <p:nvPr/>
        </p:nvSpPr>
        <p:spPr>
          <a:xfrm rot="8100000" flipV="1">
            <a:off x="2767232" y="5596108"/>
            <a:ext cx="100239" cy="1002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Connector 100"/>
          <p:cNvCxnSpPr/>
          <p:nvPr/>
        </p:nvCxnSpPr>
        <p:spPr>
          <a:xfrm flipH="1">
            <a:off x="0" y="5157192"/>
            <a:ext cx="27022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6120172" y="1844824"/>
            <a:ext cx="2467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Marr’s predictions based on his model: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120172" y="1844824"/>
            <a:ext cx="2467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Marr’s predictions based on his model: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084168" y="2456892"/>
            <a:ext cx="2879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Excitatory synapses onto </a:t>
            </a:r>
            <a:r>
              <a:rPr lang="en-US" sz="1200" i="1" dirty="0" err="1" smtClean="0"/>
              <a:t>interneurons</a:t>
            </a:r>
            <a:r>
              <a:rPr lang="en-US" sz="1200" i="1" dirty="0" smtClean="0"/>
              <a:t> should not be plastic</a:t>
            </a:r>
            <a:endParaRPr lang="en-US" sz="1200" i="1" dirty="0"/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164" y="3104964"/>
            <a:ext cx="2526593" cy="66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8164" y="3717031"/>
            <a:ext cx="2232248" cy="308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743643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Straight Connector 77"/>
          <p:cNvCxnSpPr>
            <a:endCxn id="191" idx="2"/>
          </p:cNvCxnSpPr>
          <p:nvPr/>
        </p:nvCxnSpPr>
        <p:spPr>
          <a:xfrm flipH="1">
            <a:off x="2592080" y="2959291"/>
            <a:ext cx="31707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90600"/>
          </a:xfrm>
          <a:solidFill>
            <a:srgbClr val="CCCCFF">
              <a:alpha val="25098"/>
            </a:srgbClr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Associative Memory</a:t>
            </a:r>
            <a:br>
              <a:rPr lang="en-US" sz="4000" dirty="0" smtClean="0"/>
            </a:br>
            <a:r>
              <a:rPr lang="en-US" sz="2000" dirty="0" smtClean="0"/>
              <a:t>The “Complete” </a:t>
            </a:r>
            <a:r>
              <a:rPr lang="en-US" sz="2000" dirty="0" err="1" smtClean="0"/>
              <a:t>Hebb</a:t>
            </a:r>
            <a:r>
              <a:rPr lang="en-US" sz="2000" dirty="0" smtClean="0"/>
              <a:t>-Marr Model</a:t>
            </a:r>
            <a:endParaRPr lang="en-US" sz="2000" dirty="0"/>
          </a:p>
        </p:txBody>
      </p:sp>
      <p:sp>
        <p:nvSpPr>
          <p:cNvPr id="115" name="TextBox 114"/>
          <p:cNvSpPr txBox="1"/>
          <p:nvPr/>
        </p:nvSpPr>
        <p:spPr>
          <a:xfrm>
            <a:off x="0" y="1844824"/>
            <a:ext cx="24672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Assumptions: </a:t>
            </a:r>
          </a:p>
          <a:p>
            <a:endParaRPr lang="en-US" sz="1400" b="1" dirty="0" smtClean="0"/>
          </a:p>
          <a:p>
            <a:pPr marL="228600" indent="-228600">
              <a:buAutoNum type="arabicParenR"/>
            </a:pPr>
            <a:r>
              <a:rPr lang="en-US" sz="1200" dirty="0" smtClean="0"/>
              <a:t>inhibition applied to dendrite will be subtractive</a:t>
            </a:r>
          </a:p>
          <a:p>
            <a:pPr marL="228600" indent="-228600">
              <a:buAutoNum type="arabicParenR"/>
            </a:pPr>
            <a:endParaRPr lang="en-US" sz="1200" dirty="0" smtClean="0"/>
          </a:p>
          <a:p>
            <a:r>
              <a:rPr lang="en-US" sz="1200" dirty="0" smtClean="0"/>
              <a:t>2) Inhibition applied to soma will be capable of performing division</a:t>
            </a:r>
            <a:endParaRPr lang="en-US" sz="1200" dirty="0"/>
          </a:p>
        </p:txBody>
      </p:sp>
      <p:grpSp>
        <p:nvGrpSpPr>
          <p:cNvPr id="3" name="Group 15"/>
          <p:cNvGrpSpPr/>
          <p:nvPr/>
        </p:nvGrpSpPr>
        <p:grpSpPr>
          <a:xfrm>
            <a:off x="2683550" y="2959646"/>
            <a:ext cx="1291843" cy="513857"/>
            <a:chOff x="4165982" y="2888940"/>
            <a:chExt cx="1291843" cy="513857"/>
          </a:xfrm>
        </p:grpSpPr>
        <p:grpSp>
          <p:nvGrpSpPr>
            <p:cNvPr id="4" name="Group 14"/>
            <p:cNvGrpSpPr/>
            <p:nvPr/>
          </p:nvGrpSpPr>
          <p:grpSpPr>
            <a:xfrm>
              <a:off x="4165982" y="2888940"/>
              <a:ext cx="1291843" cy="462755"/>
              <a:chOff x="4165982" y="2888940"/>
              <a:chExt cx="1291843" cy="462755"/>
            </a:xfrm>
          </p:grpSpPr>
          <p:grpSp>
            <p:nvGrpSpPr>
              <p:cNvPr id="5" name="Group 11"/>
              <p:cNvGrpSpPr/>
              <p:nvPr/>
            </p:nvGrpSpPr>
            <p:grpSpPr>
              <a:xfrm>
                <a:off x="4181475" y="2888940"/>
                <a:ext cx="1276350" cy="462755"/>
                <a:chOff x="4181475" y="2888940"/>
                <a:chExt cx="1276350" cy="462755"/>
              </a:xfrm>
            </p:grpSpPr>
            <p:sp>
              <p:nvSpPr>
                <p:cNvPr id="11" name="Freeform 10"/>
                <p:cNvSpPr/>
                <p:nvPr/>
              </p:nvSpPr>
              <p:spPr>
                <a:xfrm>
                  <a:off x="4181475" y="2888940"/>
                  <a:ext cx="1276350" cy="390747"/>
                </a:xfrm>
                <a:custGeom>
                  <a:avLst/>
                  <a:gdLst>
                    <a:gd name="connsiteX0" fmla="*/ 1276350 w 1276350"/>
                    <a:gd name="connsiteY0" fmla="*/ 0 h 390747"/>
                    <a:gd name="connsiteX1" fmla="*/ 1085850 w 1276350"/>
                    <a:gd name="connsiteY1" fmla="*/ 152400 h 390747"/>
                    <a:gd name="connsiteX2" fmla="*/ 933450 w 1276350"/>
                    <a:gd name="connsiteY2" fmla="*/ 352425 h 390747"/>
                    <a:gd name="connsiteX3" fmla="*/ 0 w 1276350"/>
                    <a:gd name="connsiteY3" fmla="*/ 390525 h 390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76350" h="390747">
                      <a:moveTo>
                        <a:pt x="1276350" y="0"/>
                      </a:moveTo>
                      <a:cubicBezTo>
                        <a:pt x="1209675" y="46831"/>
                        <a:pt x="1143000" y="93663"/>
                        <a:pt x="1085850" y="152400"/>
                      </a:cubicBezTo>
                      <a:cubicBezTo>
                        <a:pt x="1028700" y="211137"/>
                        <a:pt x="1114425" y="312738"/>
                        <a:pt x="933450" y="352425"/>
                      </a:cubicBezTo>
                      <a:cubicBezTo>
                        <a:pt x="752475" y="392112"/>
                        <a:pt x="376237" y="391318"/>
                        <a:pt x="0" y="390525"/>
                      </a:cubicBezTo>
                    </a:path>
                  </a:pathLst>
                </a:custGeom>
                <a:noFill/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4572000" y="3207679"/>
                  <a:ext cx="324036" cy="14401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Oval 12"/>
              <p:cNvSpPr/>
              <p:nvPr/>
            </p:nvSpPr>
            <p:spPr>
              <a:xfrm>
                <a:off x="4165982" y="3248980"/>
                <a:ext cx="54006" cy="540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rot="5400000">
                <a:off x="4889554" y="3219458"/>
                <a:ext cx="93971" cy="81008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9" name="TextBox 128"/>
            <p:cNvSpPr txBox="1"/>
            <p:nvPr/>
          </p:nvSpPr>
          <p:spPr>
            <a:xfrm>
              <a:off x="4594502" y="3156576"/>
              <a:ext cx="2790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S</a:t>
              </a:r>
              <a:endParaRPr lang="en-US" sz="1000" dirty="0"/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3440649" y="3247678"/>
            <a:ext cx="21067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:   </a:t>
            </a:r>
            <a:r>
              <a:rPr lang="en-US" sz="1000" b="1" dirty="0" smtClean="0"/>
              <a:t>Subtracts</a:t>
            </a:r>
            <a:r>
              <a:rPr lang="en-US" sz="1000" dirty="0" smtClean="0"/>
              <a:t> “un-modifiable” excitatory component of the input</a:t>
            </a:r>
            <a:endParaRPr lang="en-US" sz="1000" dirty="0"/>
          </a:p>
        </p:txBody>
      </p:sp>
      <p:grpSp>
        <p:nvGrpSpPr>
          <p:cNvPr id="7" name="Group 231"/>
          <p:cNvGrpSpPr/>
          <p:nvPr/>
        </p:nvGrpSpPr>
        <p:grpSpPr>
          <a:xfrm>
            <a:off x="2992525" y="3895749"/>
            <a:ext cx="279031" cy="891646"/>
            <a:chOff x="3103656" y="2796650"/>
            <a:chExt cx="279031" cy="1400035"/>
          </a:xfrm>
        </p:grpSpPr>
        <p:cxnSp>
          <p:nvCxnSpPr>
            <p:cNvPr id="233" name="Straight Connector 232"/>
            <p:cNvCxnSpPr/>
            <p:nvPr/>
          </p:nvCxnSpPr>
          <p:spPr>
            <a:xfrm flipV="1">
              <a:off x="3224925" y="2796650"/>
              <a:ext cx="0" cy="140003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Diamond 233"/>
            <p:cNvSpPr/>
            <p:nvPr/>
          </p:nvSpPr>
          <p:spPr>
            <a:xfrm>
              <a:off x="3126345" y="3232735"/>
              <a:ext cx="216024" cy="366076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3103656" y="3232735"/>
              <a:ext cx="2790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G</a:t>
              </a:r>
              <a:endParaRPr lang="en-US" sz="1000" dirty="0"/>
            </a:p>
          </p:txBody>
        </p:sp>
      </p:grpSp>
      <p:sp>
        <p:nvSpPr>
          <p:cNvPr id="236" name="TextBox 235"/>
          <p:cNvSpPr txBox="1"/>
          <p:nvPr/>
        </p:nvSpPr>
        <p:spPr>
          <a:xfrm>
            <a:off x="3168381" y="4147778"/>
            <a:ext cx="2149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:   </a:t>
            </a:r>
            <a:r>
              <a:rPr lang="en-US" sz="1000" dirty="0"/>
              <a:t> </a:t>
            </a:r>
            <a:r>
              <a:rPr lang="en-US" sz="1000" b="1" dirty="0"/>
              <a:t>Subtracts</a:t>
            </a:r>
            <a:r>
              <a:rPr lang="en-US" sz="1000" dirty="0"/>
              <a:t> </a:t>
            </a:r>
            <a:r>
              <a:rPr lang="en-US" sz="1000" dirty="0" smtClean="0"/>
              <a:t>(normalize to) number of inputs</a:t>
            </a:r>
            <a:endParaRPr lang="en-US" sz="1000" dirty="0"/>
          </a:p>
        </p:txBody>
      </p:sp>
      <p:grpSp>
        <p:nvGrpSpPr>
          <p:cNvPr id="9" name="Group 30"/>
          <p:cNvGrpSpPr/>
          <p:nvPr/>
        </p:nvGrpSpPr>
        <p:grpSpPr>
          <a:xfrm>
            <a:off x="2840446" y="2961541"/>
            <a:ext cx="213118" cy="1030951"/>
            <a:chOff x="4322878" y="2890835"/>
            <a:chExt cx="213118" cy="1030951"/>
          </a:xfrm>
        </p:grpSpPr>
        <p:sp>
          <p:nvSpPr>
            <p:cNvPr id="30" name="Freeform 29"/>
            <p:cNvSpPr/>
            <p:nvPr/>
          </p:nvSpPr>
          <p:spPr>
            <a:xfrm>
              <a:off x="4322878" y="2890835"/>
              <a:ext cx="125297" cy="982579"/>
            </a:xfrm>
            <a:custGeom>
              <a:avLst/>
              <a:gdLst>
                <a:gd name="connsiteX0" fmla="*/ 10998 w 125298"/>
                <a:gd name="connsiteY0" fmla="*/ 0 h 685800"/>
                <a:gd name="connsiteX1" fmla="*/ 10998 w 125298"/>
                <a:gd name="connsiteY1" fmla="*/ 409575 h 685800"/>
                <a:gd name="connsiteX2" fmla="*/ 125298 w 125298"/>
                <a:gd name="connsiteY2" fmla="*/ 685800 h 685800"/>
                <a:gd name="connsiteX3" fmla="*/ 125298 w 125298"/>
                <a:gd name="connsiteY3" fmla="*/ 685800 h 685800"/>
                <a:gd name="connsiteX4" fmla="*/ 125298 w 125298"/>
                <a:gd name="connsiteY4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98" h="685800">
                  <a:moveTo>
                    <a:pt x="10998" y="0"/>
                  </a:moveTo>
                  <a:cubicBezTo>
                    <a:pt x="1473" y="147637"/>
                    <a:pt x="-8052" y="295275"/>
                    <a:pt x="10998" y="409575"/>
                  </a:cubicBezTo>
                  <a:cubicBezTo>
                    <a:pt x="30048" y="523875"/>
                    <a:pt x="125298" y="685800"/>
                    <a:pt x="125298" y="685800"/>
                  </a:cubicBezTo>
                  <a:lnTo>
                    <a:pt x="125298" y="685800"/>
                  </a:lnTo>
                  <a:lnTo>
                    <a:pt x="125298" y="6858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Isosceles Triangle 237"/>
            <p:cNvSpPr/>
            <p:nvPr/>
          </p:nvSpPr>
          <p:spPr>
            <a:xfrm rot="16200000">
              <a:off x="4445928" y="3831718"/>
              <a:ext cx="96742" cy="8339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253"/>
          <p:cNvGrpSpPr/>
          <p:nvPr/>
        </p:nvGrpSpPr>
        <p:grpSpPr>
          <a:xfrm>
            <a:off x="2695987" y="4393906"/>
            <a:ext cx="388652" cy="124421"/>
            <a:chOff x="6664533" y="4735333"/>
            <a:chExt cx="388652" cy="124421"/>
          </a:xfrm>
        </p:grpSpPr>
        <p:sp>
          <p:nvSpPr>
            <p:cNvPr id="252" name="Freeform 251"/>
            <p:cNvSpPr/>
            <p:nvPr/>
          </p:nvSpPr>
          <p:spPr>
            <a:xfrm>
              <a:off x="6691537" y="4735333"/>
              <a:ext cx="361648" cy="104994"/>
            </a:xfrm>
            <a:custGeom>
              <a:avLst/>
              <a:gdLst>
                <a:gd name="connsiteX0" fmla="*/ 1276350 w 1276350"/>
                <a:gd name="connsiteY0" fmla="*/ 0 h 390747"/>
                <a:gd name="connsiteX1" fmla="*/ 1085850 w 1276350"/>
                <a:gd name="connsiteY1" fmla="*/ 152400 h 390747"/>
                <a:gd name="connsiteX2" fmla="*/ 933450 w 1276350"/>
                <a:gd name="connsiteY2" fmla="*/ 352425 h 390747"/>
                <a:gd name="connsiteX3" fmla="*/ 0 w 1276350"/>
                <a:gd name="connsiteY3" fmla="*/ 390525 h 39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350" h="390747">
                  <a:moveTo>
                    <a:pt x="1276350" y="0"/>
                  </a:moveTo>
                  <a:cubicBezTo>
                    <a:pt x="1209675" y="46831"/>
                    <a:pt x="1143000" y="93663"/>
                    <a:pt x="1085850" y="152400"/>
                  </a:cubicBezTo>
                  <a:cubicBezTo>
                    <a:pt x="1028700" y="211137"/>
                    <a:pt x="1114425" y="312738"/>
                    <a:pt x="933450" y="352425"/>
                  </a:cubicBezTo>
                  <a:cubicBezTo>
                    <a:pt x="752475" y="392112"/>
                    <a:pt x="376237" y="391318"/>
                    <a:pt x="0" y="390525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6664533" y="4805748"/>
              <a:ext cx="54006" cy="54006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5" name="Straight Connector 254"/>
          <p:cNvCxnSpPr/>
          <p:nvPr/>
        </p:nvCxnSpPr>
        <p:spPr>
          <a:xfrm flipV="1">
            <a:off x="2681179" y="1811942"/>
            <a:ext cx="0" cy="40329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256"/>
          <p:cNvGrpSpPr/>
          <p:nvPr/>
        </p:nvGrpSpPr>
        <p:grpSpPr>
          <a:xfrm rot="10800000">
            <a:off x="1367644" y="4723843"/>
            <a:ext cx="1291844" cy="425278"/>
            <a:chOff x="4165982" y="2888940"/>
            <a:chExt cx="1291844" cy="425278"/>
          </a:xfrm>
        </p:grpSpPr>
        <p:sp>
          <p:nvSpPr>
            <p:cNvPr id="262" name="Freeform 261"/>
            <p:cNvSpPr/>
            <p:nvPr/>
          </p:nvSpPr>
          <p:spPr>
            <a:xfrm>
              <a:off x="4181475" y="2888940"/>
              <a:ext cx="1276351" cy="390748"/>
            </a:xfrm>
            <a:custGeom>
              <a:avLst/>
              <a:gdLst>
                <a:gd name="connsiteX0" fmla="*/ 1276350 w 1276350"/>
                <a:gd name="connsiteY0" fmla="*/ 0 h 390747"/>
                <a:gd name="connsiteX1" fmla="*/ 1085850 w 1276350"/>
                <a:gd name="connsiteY1" fmla="*/ 152400 h 390747"/>
                <a:gd name="connsiteX2" fmla="*/ 933450 w 1276350"/>
                <a:gd name="connsiteY2" fmla="*/ 352425 h 390747"/>
                <a:gd name="connsiteX3" fmla="*/ 0 w 1276350"/>
                <a:gd name="connsiteY3" fmla="*/ 390525 h 39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350" h="390747">
                  <a:moveTo>
                    <a:pt x="1276350" y="0"/>
                  </a:moveTo>
                  <a:cubicBezTo>
                    <a:pt x="1209675" y="46831"/>
                    <a:pt x="1143000" y="93663"/>
                    <a:pt x="1085850" y="152400"/>
                  </a:cubicBezTo>
                  <a:cubicBezTo>
                    <a:pt x="1028700" y="211137"/>
                    <a:pt x="1114425" y="312738"/>
                    <a:pt x="933450" y="352425"/>
                  </a:cubicBezTo>
                  <a:cubicBezTo>
                    <a:pt x="752475" y="392112"/>
                    <a:pt x="376237" y="391318"/>
                    <a:pt x="0" y="39052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4165982" y="3248980"/>
              <a:ext cx="54006" cy="540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Isosceles Triangle 260"/>
            <p:cNvSpPr/>
            <p:nvPr/>
          </p:nvSpPr>
          <p:spPr>
            <a:xfrm rot="5400000">
              <a:off x="4825937" y="3226729"/>
              <a:ext cx="93971" cy="81008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4" name="Isosceles Triangle 263"/>
          <p:cNvSpPr/>
          <p:nvPr/>
        </p:nvSpPr>
        <p:spPr>
          <a:xfrm>
            <a:off x="2491488" y="5517856"/>
            <a:ext cx="379382" cy="327037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5" name="Group 269"/>
          <p:cNvGrpSpPr/>
          <p:nvPr/>
        </p:nvGrpSpPr>
        <p:grpSpPr>
          <a:xfrm rot="11471739" flipH="1">
            <a:off x="2193392" y="4853063"/>
            <a:ext cx="997800" cy="383258"/>
            <a:chOff x="4318201" y="3284985"/>
            <a:chExt cx="226326" cy="733075"/>
          </a:xfrm>
        </p:grpSpPr>
        <p:sp>
          <p:nvSpPr>
            <p:cNvPr id="271" name="Freeform 270"/>
            <p:cNvSpPr/>
            <p:nvPr/>
          </p:nvSpPr>
          <p:spPr>
            <a:xfrm>
              <a:off x="4318201" y="3284985"/>
              <a:ext cx="205946" cy="685798"/>
            </a:xfrm>
            <a:custGeom>
              <a:avLst/>
              <a:gdLst>
                <a:gd name="connsiteX0" fmla="*/ 10998 w 125298"/>
                <a:gd name="connsiteY0" fmla="*/ 0 h 685800"/>
                <a:gd name="connsiteX1" fmla="*/ 10998 w 125298"/>
                <a:gd name="connsiteY1" fmla="*/ 409575 h 685800"/>
                <a:gd name="connsiteX2" fmla="*/ 125298 w 125298"/>
                <a:gd name="connsiteY2" fmla="*/ 685800 h 685800"/>
                <a:gd name="connsiteX3" fmla="*/ 125298 w 125298"/>
                <a:gd name="connsiteY3" fmla="*/ 685800 h 685800"/>
                <a:gd name="connsiteX4" fmla="*/ 125298 w 125298"/>
                <a:gd name="connsiteY4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98" h="685800">
                  <a:moveTo>
                    <a:pt x="10998" y="0"/>
                  </a:moveTo>
                  <a:cubicBezTo>
                    <a:pt x="1473" y="147637"/>
                    <a:pt x="-8052" y="295275"/>
                    <a:pt x="10998" y="409575"/>
                  </a:cubicBezTo>
                  <a:cubicBezTo>
                    <a:pt x="30048" y="523875"/>
                    <a:pt x="125298" y="685800"/>
                    <a:pt x="125298" y="685800"/>
                  </a:cubicBezTo>
                  <a:lnTo>
                    <a:pt x="125298" y="685800"/>
                  </a:lnTo>
                  <a:lnTo>
                    <a:pt x="125298" y="6858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Isosceles Triangle 271"/>
            <p:cNvSpPr/>
            <p:nvPr/>
          </p:nvSpPr>
          <p:spPr>
            <a:xfrm rot="16200000">
              <a:off x="4473433" y="3946967"/>
              <a:ext cx="116213" cy="2597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35"/>
          <p:cNvGrpSpPr/>
          <p:nvPr/>
        </p:nvGrpSpPr>
        <p:grpSpPr>
          <a:xfrm>
            <a:off x="3135095" y="4977172"/>
            <a:ext cx="370461" cy="358952"/>
            <a:chOff x="6634650" y="5554706"/>
            <a:chExt cx="370461" cy="357426"/>
          </a:xfrm>
        </p:grpSpPr>
        <p:sp>
          <p:nvSpPr>
            <p:cNvPr id="275" name="Oval 274"/>
            <p:cNvSpPr/>
            <p:nvPr/>
          </p:nvSpPr>
          <p:spPr>
            <a:xfrm rot="10800000">
              <a:off x="6634650" y="5554706"/>
              <a:ext cx="370461" cy="3574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6679654" y="5631144"/>
              <a:ext cx="2790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D</a:t>
              </a:r>
              <a:endParaRPr lang="en-US" sz="1000" dirty="0"/>
            </a:p>
          </p:txBody>
        </p:sp>
      </p:grpSp>
      <p:sp>
        <p:nvSpPr>
          <p:cNvPr id="276" name="Isosceles Triangle 275"/>
          <p:cNvSpPr/>
          <p:nvPr/>
        </p:nvSpPr>
        <p:spPr>
          <a:xfrm rot="14938970">
            <a:off x="3046403" y="5292225"/>
            <a:ext cx="104679" cy="7788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TextBox 310"/>
          <p:cNvSpPr txBox="1"/>
          <p:nvPr/>
        </p:nvSpPr>
        <p:spPr>
          <a:xfrm>
            <a:off x="2532027" y="5608117"/>
            <a:ext cx="2790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00" dirty="0" smtClean="0"/>
              <a:t>Ω</a:t>
            </a:r>
            <a:endParaRPr lang="en-US" sz="1000" dirty="0"/>
          </a:p>
        </p:txBody>
      </p:sp>
      <p:sp>
        <p:nvSpPr>
          <p:cNvPr id="312" name="TextBox 311"/>
          <p:cNvSpPr txBox="1"/>
          <p:nvPr/>
        </p:nvSpPr>
        <p:spPr>
          <a:xfrm>
            <a:off x="3423126" y="4977172"/>
            <a:ext cx="14620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:  </a:t>
            </a:r>
            <a:r>
              <a:rPr lang="en-US" sz="1000" b="1" dirty="0" smtClean="0"/>
              <a:t>Divides</a:t>
            </a:r>
            <a:r>
              <a:rPr lang="en-US" sz="1000" dirty="0" smtClean="0"/>
              <a:t> final output by all codon cell inputs</a:t>
            </a:r>
            <a:endParaRPr lang="en-US" sz="1000" dirty="0"/>
          </a:p>
        </p:txBody>
      </p:sp>
      <p:sp>
        <p:nvSpPr>
          <p:cNvPr id="313" name="TextBox 312"/>
          <p:cNvSpPr txBox="1"/>
          <p:nvPr/>
        </p:nvSpPr>
        <p:spPr>
          <a:xfrm>
            <a:off x="2851958" y="5708144"/>
            <a:ext cx="16420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:  </a:t>
            </a:r>
            <a:r>
              <a:rPr lang="en-US" sz="1000" b="1" dirty="0" smtClean="0"/>
              <a:t>Outputs</a:t>
            </a:r>
            <a:r>
              <a:rPr lang="en-US" sz="1000" dirty="0" smtClean="0"/>
              <a:t> and stores memory during recoding and recall</a:t>
            </a:r>
            <a:endParaRPr lang="en-US" sz="1000" dirty="0"/>
          </a:p>
        </p:txBody>
      </p:sp>
      <p:sp>
        <p:nvSpPr>
          <p:cNvPr id="40" name="Freeform 39"/>
          <p:cNvSpPr/>
          <p:nvPr/>
        </p:nvSpPr>
        <p:spPr>
          <a:xfrm>
            <a:off x="2679691" y="5340731"/>
            <a:ext cx="371475" cy="636270"/>
          </a:xfrm>
          <a:custGeom>
            <a:avLst/>
            <a:gdLst>
              <a:gd name="connsiteX0" fmla="*/ 0 w 371475"/>
              <a:gd name="connsiteY0" fmla="*/ 466725 h 600869"/>
              <a:gd name="connsiteX1" fmla="*/ 200025 w 371475"/>
              <a:gd name="connsiteY1" fmla="*/ 571500 h 600869"/>
              <a:gd name="connsiteX2" fmla="*/ 371475 w 371475"/>
              <a:gd name="connsiteY2" fmla="*/ 0 h 60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475" h="600869">
                <a:moveTo>
                  <a:pt x="0" y="466725"/>
                </a:moveTo>
                <a:cubicBezTo>
                  <a:pt x="69056" y="558006"/>
                  <a:pt x="138113" y="649288"/>
                  <a:pt x="200025" y="571500"/>
                </a:cubicBezTo>
                <a:cubicBezTo>
                  <a:pt x="261938" y="493713"/>
                  <a:pt x="316706" y="246856"/>
                  <a:pt x="371475" y="0"/>
                </a:cubicBezTo>
              </a:path>
            </a:pathLst>
          </a:cu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2592080" y="2869281"/>
            <a:ext cx="180020" cy="1800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2011416" y="4664486"/>
            <a:ext cx="365834" cy="1717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2067899" y="4648422"/>
            <a:ext cx="2790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</a:t>
            </a:r>
            <a:endParaRPr lang="en-US" sz="1000" dirty="0"/>
          </a:p>
        </p:txBody>
      </p:sp>
      <p:sp>
        <p:nvSpPr>
          <p:cNvPr id="110" name="Freeform 109"/>
          <p:cNvSpPr/>
          <p:nvPr/>
        </p:nvSpPr>
        <p:spPr>
          <a:xfrm rot="10800000">
            <a:off x="1399347" y="4147778"/>
            <a:ext cx="1654216" cy="966812"/>
          </a:xfrm>
          <a:custGeom>
            <a:avLst/>
            <a:gdLst>
              <a:gd name="connsiteX0" fmla="*/ 1276350 w 1276350"/>
              <a:gd name="connsiteY0" fmla="*/ 0 h 390747"/>
              <a:gd name="connsiteX1" fmla="*/ 1085850 w 1276350"/>
              <a:gd name="connsiteY1" fmla="*/ 152400 h 390747"/>
              <a:gd name="connsiteX2" fmla="*/ 933450 w 1276350"/>
              <a:gd name="connsiteY2" fmla="*/ 352425 h 390747"/>
              <a:gd name="connsiteX3" fmla="*/ 0 w 1276350"/>
              <a:gd name="connsiteY3" fmla="*/ 390525 h 390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6350" h="390747">
                <a:moveTo>
                  <a:pt x="1276350" y="0"/>
                </a:moveTo>
                <a:cubicBezTo>
                  <a:pt x="1209675" y="46831"/>
                  <a:pt x="1143000" y="93663"/>
                  <a:pt x="1085850" y="152400"/>
                </a:cubicBezTo>
                <a:cubicBezTo>
                  <a:pt x="1028700" y="211137"/>
                  <a:pt x="1114425" y="312738"/>
                  <a:pt x="933450" y="352425"/>
                </a:cubicBezTo>
                <a:cubicBezTo>
                  <a:pt x="752475" y="392112"/>
                  <a:pt x="376237" y="391318"/>
                  <a:pt x="0" y="39052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Isosceles Triangle 110"/>
          <p:cNvSpPr/>
          <p:nvPr/>
        </p:nvSpPr>
        <p:spPr>
          <a:xfrm rot="16200000">
            <a:off x="2976850" y="4093714"/>
            <a:ext cx="96742" cy="8339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686546" y="4542984"/>
            <a:ext cx="388188" cy="1854903"/>
          </a:xfrm>
          <a:custGeom>
            <a:avLst/>
            <a:gdLst>
              <a:gd name="connsiteX0" fmla="*/ 0 w 388188"/>
              <a:gd name="connsiteY0" fmla="*/ 1316047 h 1854903"/>
              <a:gd name="connsiteX1" fmla="*/ 120770 w 388188"/>
              <a:gd name="connsiteY1" fmla="*/ 1807752 h 1854903"/>
              <a:gd name="connsiteX2" fmla="*/ 241539 w 388188"/>
              <a:gd name="connsiteY2" fmla="*/ 280877 h 1854903"/>
              <a:gd name="connsiteX3" fmla="*/ 388188 w 388188"/>
              <a:gd name="connsiteY3" fmla="*/ 4831 h 185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188" h="1854903">
                <a:moveTo>
                  <a:pt x="0" y="1316047"/>
                </a:moveTo>
                <a:cubicBezTo>
                  <a:pt x="40257" y="1648163"/>
                  <a:pt x="80514" y="1980280"/>
                  <a:pt x="120770" y="1807752"/>
                </a:cubicBezTo>
                <a:cubicBezTo>
                  <a:pt x="161026" y="1635224"/>
                  <a:pt x="196969" y="581364"/>
                  <a:pt x="241539" y="280877"/>
                </a:cubicBezTo>
                <a:cubicBezTo>
                  <a:pt x="286109" y="-19610"/>
                  <a:pt x="337148" y="-7390"/>
                  <a:pt x="388188" y="4831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Isosceles Triangle 115"/>
          <p:cNvSpPr/>
          <p:nvPr/>
        </p:nvSpPr>
        <p:spPr>
          <a:xfrm rot="16200000">
            <a:off x="2976850" y="4525762"/>
            <a:ext cx="96742" cy="8339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0" y="3501008"/>
            <a:ext cx="24672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Inhibitory cells Types:</a:t>
            </a:r>
          </a:p>
          <a:p>
            <a:endParaRPr lang="en-US" sz="1200" dirty="0" smtClean="0"/>
          </a:p>
          <a:p>
            <a:r>
              <a:rPr lang="en-US" sz="1200" b="1" dirty="0" smtClean="0"/>
              <a:t>S</a:t>
            </a:r>
            <a:r>
              <a:rPr lang="en-US" sz="1200" dirty="0"/>
              <a:t>: Substractive</a:t>
            </a:r>
            <a:endParaRPr lang="en-US" sz="1200" dirty="0" smtClean="0"/>
          </a:p>
          <a:p>
            <a:r>
              <a:rPr lang="en-US" sz="1200" b="1" dirty="0" smtClean="0"/>
              <a:t>G</a:t>
            </a:r>
            <a:r>
              <a:rPr lang="en-US" sz="1200" dirty="0" smtClean="0"/>
              <a:t>: Substractive</a:t>
            </a:r>
          </a:p>
          <a:p>
            <a:r>
              <a:rPr lang="en-US" sz="1200" b="1" dirty="0" smtClean="0"/>
              <a:t>D</a:t>
            </a:r>
            <a:r>
              <a:rPr lang="en-US" sz="1200" dirty="0" smtClean="0"/>
              <a:t>: Divisive</a:t>
            </a:r>
            <a:endParaRPr lang="en-US" sz="1200" dirty="0"/>
          </a:p>
        </p:txBody>
      </p:sp>
      <p:sp>
        <p:nvSpPr>
          <p:cNvPr id="95" name="Freeform 94"/>
          <p:cNvSpPr/>
          <p:nvPr/>
        </p:nvSpPr>
        <p:spPr>
          <a:xfrm rot="2151242" flipH="1">
            <a:off x="2931018" y="5216831"/>
            <a:ext cx="259645" cy="553123"/>
          </a:xfrm>
          <a:custGeom>
            <a:avLst/>
            <a:gdLst>
              <a:gd name="connsiteX0" fmla="*/ 10998 w 125298"/>
              <a:gd name="connsiteY0" fmla="*/ 0 h 685800"/>
              <a:gd name="connsiteX1" fmla="*/ 10998 w 125298"/>
              <a:gd name="connsiteY1" fmla="*/ 409575 h 685800"/>
              <a:gd name="connsiteX2" fmla="*/ 125298 w 125298"/>
              <a:gd name="connsiteY2" fmla="*/ 685800 h 685800"/>
              <a:gd name="connsiteX3" fmla="*/ 125298 w 125298"/>
              <a:gd name="connsiteY3" fmla="*/ 685800 h 685800"/>
              <a:gd name="connsiteX4" fmla="*/ 125298 w 125298"/>
              <a:gd name="connsiteY4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298" h="685800">
                <a:moveTo>
                  <a:pt x="10998" y="0"/>
                </a:moveTo>
                <a:cubicBezTo>
                  <a:pt x="1473" y="147637"/>
                  <a:pt x="-8052" y="295275"/>
                  <a:pt x="10998" y="409575"/>
                </a:cubicBezTo>
                <a:cubicBezTo>
                  <a:pt x="30048" y="523875"/>
                  <a:pt x="125298" y="685800"/>
                  <a:pt x="125298" y="685800"/>
                </a:cubicBezTo>
                <a:lnTo>
                  <a:pt x="125298" y="685800"/>
                </a:lnTo>
                <a:lnTo>
                  <a:pt x="125298" y="685800"/>
                </a:lnTo>
              </a:path>
            </a:pathLst>
          </a:cu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3747162" y="4577062"/>
            <a:ext cx="147616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B050"/>
                </a:solidFill>
              </a:rPr>
              <a:t>Feedback inhibition</a:t>
            </a:r>
          </a:p>
          <a:p>
            <a:pPr algn="ctr"/>
            <a:r>
              <a:rPr lang="en-US" sz="1000" dirty="0" smtClean="0">
                <a:solidFill>
                  <a:srgbClr val="00B050"/>
                </a:solidFill>
              </a:rPr>
              <a:t>(</a:t>
            </a:r>
            <a:r>
              <a:rPr lang="en-US" sz="1000" dirty="0" err="1" smtClean="0">
                <a:solidFill>
                  <a:srgbClr val="00B050"/>
                </a:solidFill>
              </a:rPr>
              <a:t>substraction</a:t>
            </a:r>
            <a:r>
              <a:rPr lang="en-US" sz="1000" dirty="0" smtClean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811058" y="2312876"/>
            <a:ext cx="162018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Feed forward inhibition</a:t>
            </a:r>
          </a:p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(</a:t>
            </a:r>
            <a:r>
              <a:rPr lang="en-US" sz="1000" dirty="0" err="1" smtClean="0">
                <a:solidFill>
                  <a:schemeClr val="accent1"/>
                </a:solidFill>
              </a:rPr>
              <a:t>substraction</a:t>
            </a:r>
            <a:r>
              <a:rPr lang="en-US" sz="1000" dirty="0" smtClean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955074" y="6305254"/>
            <a:ext cx="147616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7030A0"/>
                </a:solidFill>
              </a:rPr>
              <a:t>Feedback inhibition</a:t>
            </a:r>
          </a:p>
          <a:p>
            <a:pPr algn="ctr"/>
            <a:r>
              <a:rPr lang="en-US" sz="1000" dirty="0" smtClean="0">
                <a:solidFill>
                  <a:srgbClr val="7030A0"/>
                </a:solidFill>
              </a:rPr>
              <a:t>(division)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467242" y="6237312"/>
            <a:ext cx="14041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Explicitly modeled by Mc</a:t>
            </a:r>
            <a:r>
              <a:rPr lang="pt-BR" sz="900" dirty="0" smtClean="0">
                <a:solidFill>
                  <a:srgbClr val="FF0000"/>
                </a:solidFill>
              </a:rPr>
              <a:t>Naughton-Morris</a:t>
            </a:r>
          </a:p>
          <a:p>
            <a:r>
              <a:rPr lang="pt-BR" sz="900" dirty="0" smtClean="0">
                <a:solidFill>
                  <a:srgbClr val="FF0000"/>
                </a:solidFill>
              </a:rPr>
              <a:t>As well</a:t>
            </a:r>
            <a:r>
              <a:rPr lang="en-US" sz="900" dirty="0" smtClean="0">
                <a:solidFill>
                  <a:srgbClr val="FF0000"/>
                </a:solidFill>
              </a:rPr>
              <a:t> 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826774" y="2370946"/>
            <a:ext cx="936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Input from another </a:t>
            </a:r>
            <a:r>
              <a:rPr lang="en-US" sz="1000" dirty="0" err="1" smtClean="0"/>
              <a:t>codon</a:t>
            </a:r>
            <a:r>
              <a:rPr lang="en-US" sz="1000" dirty="0" smtClean="0"/>
              <a:t> cell</a:t>
            </a:r>
            <a:endParaRPr lang="en-US" sz="1000" dirty="0"/>
          </a:p>
        </p:txBody>
      </p:sp>
      <p:sp>
        <p:nvSpPr>
          <p:cNvPr id="310" name="Oval 309"/>
          <p:cNvSpPr/>
          <p:nvPr/>
        </p:nvSpPr>
        <p:spPr>
          <a:xfrm rot="8100000" flipV="1">
            <a:off x="2767232" y="5596108"/>
            <a:ext cx="100239" cy="1002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Connector 100"/>
          <p:cNvCxnSpPr/>
          <p:nvPr/>
        </p:nvCxnSpPr>
        <p:spPr>
          <a:xfrm flipH="1">
            <a:off x="0" y="5157192"/>
            <a:ext cx="27022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6120172" y="1844824"/>
            <a:ext cx="2467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Marr’s predictions based on his model: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120172" y="1844824"/>
            <a:ext cx="2467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Marr’s predictions based on his model: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084168" y="2456892"/>
            <a:ext cx="2879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In unfamiliar situations (i.e. when current input elicits reduced output) extrinsic modulation of </a:t>
            </a:r>
          </a:p>
          <a:p>
            <a:r>
              <a:rPr lang="en-US" sz="1200" i="1" dirty="0" smtClean="0"/>
              <a:t>inhibitory neurons might lower output threshold, successively probing for a complete pattern.</a:t>
            </a:r>
            <a:endParaRPr lang="en-US" sz="1200" i="1" dirty="0"/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6116" y="3933056"/>
            <a:ext cx="3384376" cy="171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extBox 63"/>
          <p:cNvSpPr txBox="1"/>
          <p:nvPr/>
        </p:nvSpPr>
        <p:spPr>
          <a:xfrm>
            <a:off x="5580112" y="3620053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Heat-map of  Interneuron activity</a:t>
            </a:r>
            <a:endParaRPr lang="en-US" sz="12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9743643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90600"/>
          </a:xfrm>
          <a:solidFill>
            <a:srgbClr val="CCCCFF">
              <a:alpha val="25098"/>
            </a:srgbClr>
          </a:solidFill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Fin.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7" y="2449006"/>
            <a:ext cx="3325126" cy="257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15" y="2442698"/>
            <a:ext cx="3429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40070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90600"/>
          </a:xfrm>
          <a:solidFill>
            <a:srgbClr val="CCCCFF">
              <a:alpha val="25098"/>
            </a:srgbClr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Associative Memory</a:t>
            </a:r>
            <a:br>
              <a:rPr lang="en-US" sz="4000" dirty="0" smtClean="0"/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Associating object and context</a:t>
            </a:r>
            <a:endParaRPr lang="en-US" sz="20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82048"/>
            <a:ext cx="2964421" cy="22233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291653" y="4498338"/>
            <a:ext cx="1352355" cy="16158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1100" dirty="0" smtClean="0"/>
          </a:p>
          <a:p>
            <a:r>
              <a:rPr lang="en-US" sz="1100" dirty="0" smtClean="0"/>
              <a:t>Science </a:t>
            </a:r>
            <a:r>
              <a:rPr lang="en-US" sz="1100" dirty="0"/>
              <a:t>stuff</a:t>
            </a:r>
          </a:p>
          <a:p>
            <a:pPr marL="342900" indent="-342900">
              <a:buAutoNum type="arabicParenR"/>
            </a:pPr>
            <a:endParaRPr lang="en-US" sz="1100" dirty="0"/>
          </a:p>
          <a:p>
            <a:r>
              <a:rPr lang="en-US" sz="1100" dirty="0" smtClean="0"/>
              <a:t>Science </a:t>
            </a:r>
            <a:r>
              <a:rPr lang="en-US" sz="1100" dirty="0"/>
              <a:t>stuff</a:t>
            </a:r>
          </a:p>
          <a:p>
            <a:endParaRPr lang="en-US" sz="1100" dirty="0"/>
          </a:p>
          <a:p>
            <a:r>
              <a:rPr lang="en-US" sz="1100" dirty="0" smtClean="0"/>
              <a:t>Science </a:t>
            </a:r>
            <a:r>
              <a:rPr lang="en-US" sz="1100" dirty="0"/>
              <a:t>stuff</a:t>
            </a:r>
          </a:p>
          <a:p>
            <a:endParaRPr lang="en-US" sz="1100" dirty="0"/>
          </a:p>
          <a:p>
            <a:r>
              <a:rPr lang="en-US" sz="1100" dirty="0" smtClean="0"/>
              <a:t>Science </a:t>
            </a:r>
            <a:r>
              <a:rPr lang="en-US" sz="1100" dirty="0"/>
              <a:t>stuff</a:t>
            </a:r>
          </a:p>
          <a:p>
            <a:endParaRPr lang="en-US" sz="1100" dirty="0" smtClean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45022385"/>
              </p:ext>
            </p:extLst>
          </p:nvPr>
        </p:nvGraphicFramePr>
        <p:xfrm>
          <a:off x="4860023" y="4578900"/>
          <a:ext cx="3240369" cy="1296148"/>
        </p:xfrm>
        <a:graphic>
          <a:graphicData uri="http://schemas.openxmlformats.org/drawingml/2006/table">
            <a:tbl>
              <a:tblPr/>
              <a:tblGrid>
                <a:gridCol w="360041"/>
                <a:gridCol w="360041"/>
                <a:gridCol w="360041"/>
                <a:gridCol w="360041"/>
                <a:gridCol w="360041"/>
                <a:gridCol w="360041"/>
                <a:gridCol w="360041"/>
                <a:gridCol w="360041"/>
                <a:gridCol w="360041"/>
              </a:tblGrid>
              <a:tr h="32403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403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403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403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29978" y="1132331"/>
            <a:ext cx="2927859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Object</a:t>
            </a:r>
          </a:p>
          <a:p>
            <a:r>
              <a:rPr lang="en-US" sz="1200" dirty="0" smtClean="0"/>
              <a:t>Paul the grad student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257836" y="1132330"/>
            <a:ext cx="4914563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Features</a:t>
            </a:r>
            <a:endParaRPr lang="en-US" sz="2000" dirty="0"/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79" y="1538490"/>
            <a:ext cx="2927859" cy="24253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257837" y="1553542"/>
            <a:ext cx="2592602" cy="1785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endParaRPr lang="en-US" sz="1100" dirty="0" smtClean="0"/>
          </a:p>
          <a:p>
            <a:pPr>
              <a:buAutoNum type="arabicParenR"/>
            </a:pPr>
            <a:r>
              <a:rPr lang="en-US" sz="1100" dirty="0" smtClean="0"/>
              <a:t> </a:t>
            </a:r>
            <a:r>
              <a:rPr lang="en-US" sz="1100" dirty="0"/>
              <a:t>Sallow complexion</a:t>
            </a:r>
            <a:endParaRPr lang="en-US" sz="1100" dirty="0" smtClean="0"/>
          </a:p>
          <a:p>
            <a:pPr marL="342900" indent="-342900">
              <a:buAutoNum type="arabicParenR"/>
            </a:pPr>
            <a:endParaRPr lang="en-US" sz="1100" dirty="0" smtClean="0"/>
          </a:p>
          <a:p>
            <a:r>
              <a:rPr lang="en-US" sz="1100" dirty="0" smtClean="0"/>
              <a:t>2) Receding Hair Line</a:t>
            </a:r>
          </a:p>
          <a:p>
            <a:endParaRPr lang="en-US" sz="1100" dirty="0" smtClean="0"/>
          </a:p>
          <a:p>
            <a:r>
              <a:rPr lang="en-US" sz="1100" dirty="0" smtClean="0"/>
              <a:t>3) Sunken eyes</a:t>
            </a:r>
          </a:p>
          <a:p>
            <a:endParaRPr lang="en-US" sz="1100" dirty="0"/>
          </a:p>
          <a:p>
            <a:r>
              <a:rPr lang="en-US" sz="1100" dirty="0" smtClean="0"/>
              <a:t>4) Five-o-clock shadow</a:t>
            </a:r>
          </a:p>
          <a:p>
            <a:endParaRPr lang="en-US" sz="1100" dirty="0"/>
          </a:p>
          <a:p>
            <a:endParaRPr lang="en-US" sz="11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1344898"/>
              </p:ext>
            </p:extLst>
          </p:nvPr>
        </p:nvGraphicFramePr>
        <p:xfrm>
          <a:off x="4964931" y="1628800"/>
          <a:ext cx="3030552" cy="1324948"/>
        </p:xfrm>
        <a:graphic>
          <a:graphicData uri="http://schemas.openxmlformats.org/drawingml/2006/table">
            <a:tbl>
              <a:tblPr/>
              <a:tblGrid>
                <a:gridCol w="336728"/>
                <a:gridCol w="336728"/>
                <a:gridCol w="336728"/>
                <a:gridCol w="336728"/>
                <a:gridCol w="336728"/>
                <a:gridCol w="336728"/>
                <a:gridCol w="336728"/>
                <a:gridCol w="336728"/>
                <a:gridCol w="336728"/>
              </a:tblGrid>
              <a:tr h="33123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29977" y="4093592"/>
            <a:ext cx="2927859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Context A</a:t>
            </a:r>
          </a:p>
          <a:p>
            <a:r>
              <a:rPr lang="en-US" sz="1200" dirty="0" smtClean="0"/>
              <a:t>Paul’s research lab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3257835" y="4093591"/>
            <a:ext cx="4914563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Features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769317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90600"/>
          </a:xfrm>
          <a:solidFill>
            <a:srgbClr val="CCCCFF">
              <a:alpha val="25098"/>
            </a:srgbClr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Associative Memory</a:t>
            </a:r>
            <a:br>
              <a:rPr lang="en-US" sz="4000" dirty="0" smtClean="0"/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Associating object and context</a:t>
            </a:r>
            <a:endParaRPr lang="en-US" sz="2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60983784"/>
              </p:ext>
            </p:extLst>
          </p:nvPr>
        </p:nvGraphicFramePr>
        <p:xfrm>
          <a:off x="7344304" y="2031533"/>
          <a:ext cx="1440164" cy="1296148"/>
        </p:xfrm>
        <a:graphic>
          <a:graphicData uri="http://schemas.openxmlformats.org/drawingml/2006/table">
            <a:tbl>
              <a:tblPr/>
              <a:tblGrid>
                <a:gridCol w="360041"/>
                <a:gridCol w="360041"/>
                <a:gridCol w="360041"/>
                <a:gridCol w="360041"/>
              </a:tblGrid>
              <a:tr h="32403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03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03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03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987828" y="1678189"/>
            <a:ext cx="1398090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Object</a:t>
            </a:r>
          </a:p>
          <a:p>
            <a:r>
              <a:rPr lang="en-US" sz="1200" dirty="0" smtClean="0"/>
              <a:t>Paul the grad student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2849878" y="1947695"/>
            <a:ext cx="2592602" cy="16158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endParaRPr lang="en-US" sz="1100" dirty="0" smtClean="0"/>
          </a:p>
          <a:p>
            <a:pPr>
              <a:buAutoNum type="arabicParenR"/>
            </a:pPr>
            <a:r>
              <a:rPr lang="en-US" sz="1100" dirty="0" smtClean="0"/>
              <a:t> Sallow complexion</a:t>
            </a:r>
          </a:p>
          <a:p>
            <a:pPr marL="342900" indent="-342900">
              <a:buAutoNum type="arabicParenR"/>
            </a:pPr>
            <a:endParaRPr lang="en-US" sz="1100" dirty="0" smtClean="0"/>
          </a:p>
          <a:p>
            <a:r>
              <a:rPr lang="en-US" sz="1100" dirty="0" smtClean="0"/>
              <a:t>2) Receding Hair Line</a:t>
            </a:r>
          </a:p>
          <a:p>
            <a:endParaRPr lang="en-US" sz="1100" dirty="0" smtClean="0"/>
          </a:p>
          <a:p>
            <a:r>
              <a:rPr lang="en-US" sz="1100" dirty="0" smtClean="0"/>
              <a:t>3) Sunken eyes</a:t>
            </a:r>
          </a:p>
          <a:p>
            <a:endParaRPr lang="en-US" sz="1100" dirty="0"/>
          </a:p>
          <a:p>
            <a:r>
              <a:rPr lang="en-US" sz="1100" dirty="0" smtClean="0"/>
              <a:t>4) Five-o-clock shadow</a:t>
            </a:r>
          </a:p>
          <a:p>
            <a:endParaRPr lang="en-US" sz="11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30118581"/>
              </p:ext>
            </p:extLst>
          </p:nvPr>
        </p:nvGraphicFramePr>
        <p:xfrm>
          <a:off x="4556972" y="2022953"/>
          <a:ext cx="1346912" cy="1324948"/>
        </p:xfrm>
        <a:graphic>
          <a:graphicData uri="http://schemas.openxmlformats.org/drawingml/2006/table">
            <a:tbl>
              <a:tblPr/>
              <a:tblGrid>
                <a:gridCol w="336728"/>
                <a:gridCol w="336728"/>
                <a:gridCol w="336728"/>
                <a:gridCol w="336728"/>
              </a:tblGrid>
              <a:tr h="33123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198246" y="1642185"/>
            <a:ext cx="1398090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Context A</a:t>
            </a:r>
          </a:p>
          <a:p>
            <a:r>
              <a:rPr lang="en-US" sz="1200" dirty="0" smtClean="0"/>
              <a:t>Paul’s research lab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243981" y="1950393"/>
            <a:ext cx="1352355" cy="16158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1100" dirty="0" smtClean="0"/>
          </a:p>
          <a:p>
            <a:r>
              <a:rPr lang="en-US" sz="1100" dirty="0" smtClean="0"/>
              <a:t>Science </a:t>
            </a:r>
            <a:r>
              <a:rPr lang="en-US" sz="1100" dirty="0"/>
              <a:t>stuff</a:t>
            </a:r>
          </a:p>
          <a:p>
            <a:pPr marL="342900" indent="-342900">
              <a:buAutoNum type="arabicParenR"/>
            </a:pPr>
            <a:endParaRPr lang="en-US" sz="1100" dirty="0"/>
          </a:p>
          <a:p>
            <a:r>
              <a:rPr lang="en-US" sz="1100" dirty="0" smtClean="0"/>
              <a:t>Science </a:t>
            </a:r>
            <a:r>
              <a:rPr lang="en-US" sz="1100" dirty="0"/>
              <a:t>stuff</a:t>
            </a:r>
          </a:p>
          <a:p>
            <a:endParaRPr lang="en-US" sz="1100" dirty="0"/>
          </a:p>
          <a:p>
            <a:r>
              <a:rPr lang="en-US" sz="1100" dirty="0" smtClean="0"/>
              <a:t>Science </a:t>
            </a:r>
            <a:r>
              <a:rPr lang="en-US" sz="1100" dirty="0"/>
              <a:t>stuff</a:t>
            </a:r>
          </a:p>
          <a:p>
            <a:endParaRPr lang="en-US" sz="1100" dirty="0"/>
          </a:p>
          <a:p>
            <a:r>
              <a:rPr lang="en-US" sz="1100" dirty="0" smtClean="0"/>
              <a:t>Science </a:t>
            </a:r>
            <a:r>
              <a:rPr lang="en-US" sz="1100" dirty="0"/>
              <a:t>stuff</a:t>
            </a:r>
          </a:p>
          <a:p>
            <a:endParaRPr lang="en-US" sz="1100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143508" y="1168335"/>
            <a:ext cx="2706370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Paul in context</a:t>
            </a:r>
          </a:p>
          <a:p>
            <a:r>
              <a:rPr lang="en-US" sz="1200" dirty="0" smtClean="0"/>
              <a:t>Observe Paul in his native habitat</a:t>
            </a:r>
            <a:endParaRPr lang="en-US" sz="1200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9" y="1564682"/>
            <a:ext cx="2706369" cy="202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02775311"/>
              </p:ext>
            </p:extLst>
          </p:nvPr>
        </p:nvGraphicFramePr>
        <p:xfrm>
          <a:off x="7560332" y="3472204"/>
          <a:ext cx="1368156" cy="1296148"/>
        </p:xfrm>
        <a:graphic>
          <a:graphicData uri="http://schemas.openxmlformats.org/drawingml/2006/table">
            <a:tbl>
              <a:tblPr/>
              <a:tblGrid>
                <a:gridCol w="342039"/>
                <a:gridCol w="342039"/>
                <a:gridCol w="342039"/>
                <a:gridCol w="342039"/>
              </a:tblGrid>
              <a:tr h="3240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40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40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40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17706073"/>
              </p:ext>
            </p:extLst>
          </p:nvPr>
        </p:nvGraphicFramePr>
        <p:xfrm>
          <a:off x="4769024" y="3472204"/>
          <a:ext cx="1346912" cy="1324948"/>
        </p:xfrm>
        <a:graphic>
          <a:graphicData uri="http://schemas.openxmlformats.org/drawingml/2006/table">
            <a:tbl>
              <a:tblPr/>
              <a:tblGrid>
                <a:gridCol w="336728"/>
                <a:gridCol w="336728"/>
                <a:gridCol w="336728"/>
                <a:gridCol w="336728"/>
              </a:tblGrid>
              <a:tr h="331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52229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90600"/>
          </a:xfrm>
          <a:solidFill>
            <a:srgbClr val="CCCCFF">
              <a:alpha val="25098"/>
            </a:srgbClr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Associative Memory</a:t>
            </a:r>
            <a:br>
              <a:rPr lang="en-US" sz="4000" dirty="0" smtClean="0"/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Associating object and context</a:t>
            </a:r>
            <a:endParaRPr lang="en-US" sz="2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51936833"/>
              </p:ext>
            </p:extLst>
          </p:nvPr>
        </p:nvGraphicFramePr>
        <p:xfrm>
          <a:off x="5438616" y="3730028"/>
          <a:ext cx="1440164" cy="1355156"/>
        </p:xfrm>
        <a:graphic>
          <a:graphicData uri="http://schemas.openxmlformats.org/drawingml/2006/table">
            <a:tbl>
              <a:tblPr/>
              <a:tblGrid>
                <a:gridCol w="360041"/>
                <a:gridCol w="360041"/>
                <a:gridCol w="360041"/>
                <a:gridCol w="360041"/>
              </a:tblGrid>
              <a:tr h="33878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78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78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78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002398" y="2314935"/>
            <a:ext cx="3341910" cy="16158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endParaRPr lang="en-US" sz="1100" dirty="0" smtClean="0"/>
          </a:p>
          <a:p>
            <a:pPr>
              <a:buFontTx/>
              <a:buAutoNum type="arabicParenR"/>
            </a:pPr>
            <a:r>
              <a:rPr lang="en-US" sz="1100" dirty="0" smtClean="0"/>
              <a:t> Sallow complexion/ Science stuff</a:t>
            </a:r>
          </a:p>
          <a:p>
            <a:pPr marL="342900" indent="-342900">
              <a:buAutoNum type="arabicParenR"/>
            </a:pPr>
            <a:endParaRPr lang="en-US" sz="1100" dirty="0" smtClean="0"/>
          </a:p>
          <a:p>
            <a:r>
              <a:rPr lang="en-US" sz="1100" dirty="0" smtClean="0"/>
              <a:t>2) Receding Hair Line</a:t>
            </a:r>
            <a:r>
              <a:rPr lang="en-US" sz="1100" dirty="0"/>
              <a:t> </a:t>
            </a:r>
            <a:r>
              <a:rPr lang="en-US" sz="1100" dirty="0" smtClean="0"/>
              <a:t>/ Science </a:t>
            </a:r>
            <a:r>
              <a:rPr lang="en-US" sz="1100" dirty="0"/>
              <a:t>stuff</a:t>
            </a:r>
            <a:endParaRPr lang="en-US" sz="1100" dirty="0" smtClean="0"/>
          </a:p>
          <a:p>
            <a:endParaRPr lang="en-US" sz="1100" dirty="0" smtClean="0"/>
          </a:p>
          <a:p>
            <a:r>
              <a:rPr lang="en-US" sz="1100" dirty="0" smtClean="0"/>
              <a:t>3) Sunken eyes</a:t>
            </a:r>
            <a:r>
              <a:rPr lang="en-US" sz="1100" dirty="0"/>
              <a:t> </a:t>
            </a:r>
            <a:r>
              <a:rPr lang="en-US" sz="1100" dirty="0" smtClean="0"/>
              <a:t>/ Science </a:t>
            </a:r>
            <a:r>
              <a:rPr lang="en-US" sz="1100" dirty="0"/>
              <a:t>stuff</a:t>
            </a:r>
            <a:endParaRPr lang="en-US" sz="1100" dirty="0" smtClean="0"/>
          </a:p>
          <a:p>
            <a:endParaRPr lang="en-US" sz="1100" dirty="0"/>
          </a:p>
          <a:p>
            <a:r>
              <a:rPr lang="en-US" sz="1100" dirty="0" smtClean="0"/>
              <a:t>4) Five-o-clock shadow</a:t>
            </a:r>
            <a:r>
              <a:rPr lang="en-US" sz="1100" dirty="0"/>
              <a:t> </a:t>
            </a:r>
            <a:r>
              <a:rPr lang="en-US" sz="1100" dirty="0" smtClean="0"/>
              <a:t>/ Science </a:t>
            </a:r>
            <a:r>
              <a:rPr lang="en-US" sz="1100" dirty="0"/>
              <a:t>stuff</a:t>
            </a:r>
            <a:endParaRPr lang="en-US" sz="1100" dirty="0" smtClean="0"/>
          </a:p>
          <a:p>
            <a:endParaRPr lang="en-US" sz="11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14974170"/>
              </p:ext>
            </p:extLst>
          </p:nvPr>
        </p:nvGraphicFramePr>
        <p:xfrm>
          <a:off x="4019432" y="3745132"/>
          <a:ext cx="1346912" cy="1324948"/>
        </p:xfrm>
        <a:graphic>
          <a:graphicData uri="http://schemas.openxmlformats.org/drawingml/2006/table">
            <a:tbl>
              <a:tblPr/>
              <a:tblGrid>
                <a:gridCol w="336728"/>
                <a:gridCol w="336728"/>
                <a:gridCol w="336728"/>
                <a:gridCol w="336728"/>
              </a:tblGrid>
              <a:tr h="33123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43508" y="1168335"/>
            <a:ext cx="2706370" cy="388457"/>
          </a:xfrm>
          <a:prstGeom prst="rect">
            <a:avLst/>
          </a:prstGeom>
          <a:solidFill>
            <a:schemeClr val="accent6">
              <a:alpha val="25098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Paul in context</a:t>
            </a:r>
          </a:p>
          <a:p>
            <a:r>
              <a:rPr lang="en-US" sz="1200" dirty="0" smtClean="0"/>
              <a:t>Observe Paul in his native habitat</a:t>
            </a:r>
            <a:endParaRPr lang="en-US" sz="1200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9" y="1564682"/>
            <a:ext cx="2706369" cy="202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068336" y="2016700"/>
            <a:ext cx="2838250" cy="388457"/>
            <a:chOff x="4068336" y="2016700"/>
            <a:chExt cx="2838250" cy="388457"/>
          </a:xfrm>
        </p:grpSpPr>
        <p:sp>
          <p:nvSpPr>
            <p:cNvPr id="11" name="TextBox 10"/>
            <p:cNvSpPr txBox="1"/>
            <p:nvPr/>
          </p:nvSpPr>
          <p:spPr>
            <a:xfrm>
              <a:off x="4068336" y="2016700"/>
              <a:ext cx="1398090" cy="388457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 anchor="ctr">
              <a:normAutofit fontScale="75000" lnSpcReduction="2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 smtClean="0"/>
                <a:t>Object</a:t>
              </a:r>
            </a:p>
            <a:p>
              <a:r>
                <a:rPr lang="en-US" sz="1200" b="1" dirty="0" smtClean="0"/>
                <a:t>Paul the grad student</a:t>
              </a:r>
              <a:endParaRPr lang="en-US" sz="12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08496" y="2016700"/>
              <a:ext cx="1398090" cy="388457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 anchor="ctr">
              <a:normAutofit fontScale="75000" lnSpcReduction="2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 smtClean="0"/>
                <a:t>Context A</a:t>
              </a:r>
            </a:p>
            <a:p>
              <a:r>
                <a:rPr lang="en-US" sz="1200" b="1" dirty="0" smtClean="0"/>
                <a:t>Paul’s research lab</a:t>
              </a:r>
              <a:endParaRPr lang="en-US" sz="1200" b="1" dirty="0"/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39324484"/>
              </p:ext>
            </p:extLst>
          </p:nvPr>
        </p:nvGraphicFramePr>
        <p:xfrm>
          <a:off x="4200108" y="5200396"/>
          <a:ext cx="1346912" cy="1324948"/>
        </p:xfrm>
        <a:graphic>
          <a:graphicData uri="http://schemas.openxmlformats.org/drawingml/2006/table">
            <a:tbl>
              <a:tblPr/>
              <a:tblGrid>
                <a:gridCol w="336728"/>
                <a:gridCol w="336728"/>
                <a:gridCol w="336728"/>
                <a:gridCol w="336728"/>
              </a:tblGrid>
              <a:tr h="331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80934292"/>
              </p:ext>
            </p:extLst>
          </p:nvPr>
        </p:nvGraphicFramePr>
        <p:xfrm>
          <a:off x="5532256" y="5200396"/>
          <a:ext cx="1346912" cy="1324948"/>
        </p:xfrm>
        <a:graphic>
          <a:graphicData uri="http://schemas.openxmlformats.org/drawingml/2006/table">
            <a:tbl>
              <a:tblPr/>
              <a:tblGrid>
                <a:gridCol w="336728"/>
                <a:gridCol w="336728"/>
                <a:gridCol w="336728"/>
                <a:gridCol w="336728"/>
              </a:tblGrid>
              <a:tr h="3312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4068336" y="1880828"/>
            <a:ext cx="1259748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80504" y="1880828"/>
            <a:ext cx="1259748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95936" y="1362563"/>
            <a:ext cx="289832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600" b="1" dirty="0" smtClean="0">
                <a:solidFill>
                  <a:srgbClr val="FF0000"/>
                </a:solidFill>
              </a:rPr>
              <a:t>Combine Object &amp; Context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8258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5840" y="4396796"/>
            <a:ext cx="2360253" cy="146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40630" y="2230421"/>
            <a:ext cx="2196243" cy="106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" name="TextBox 112"/>
          <p:cNvSpPr txBox="1"/>
          <p:nvPr/>
        </p:nvSpPr>
        <p:spPr>
          <a:xfrm rot="16200000">
            <a:off x="6003488" y="4373778"/>
            <a:ext cx="215377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endParaRPr lang="en-US" sz="800" dirty="0" smtClean="0"/>
          </a:p>
          <a:p>
            <a:pPr>
              <a:buFontTx/>
              <a:buAutoNum type="arabicParenR"/>
            </a:pPr>
            <a:r>
              <a:rPr lang="en-US" sz="800" dirty="0" smtClean="0"/>
              <a:t> Sallow complexion/ Science stuff</a:t>
            </a:r>
          </a:p>
          <a:p>
            <a:pPr marL="342900" indent="-342900">
              <a:buAutoNum type="arabicParenR"/>
            </a:pPr>
            <a:endParaRPr lang="en-US" sz="800" dirty="0" smtClean="0"/>
          </a:p>
          <a:p>
            <a:r>
              <a:rPr lang="en-US" sz="800" dirty="0" smtClean="0"/>
              <a:t>2) Receding Hair Line</a:t>
            </a:r>
            <a:r>
              <a:rPr lang="en-US" sz="800" dirty="0"/>
              <a:t> </a:t>
            </a:r>
            <a:r>
              <a:rPr lang="en-US" sz="800" dirty="0" smtClean="0"/>
              <a:t>/ Science </a:t>
            </a:r>
            <a:r>
              <a:rPr lang="en-US" sz="800" dirty="0"/>
              <a:t>stuff</a:t>
            </a:r>
            <a:endParaRPr lang="en-US" sz="800" dirty="0" smtClean="0"/>
          </a:p>
          <a:p>
            <a:endParaRPr lang="en-US" sz="800" dirty="0" smtClean="0"/>
          </a:p>
          <a:p>
            <a:r>
              <a:rPr lang="en-US" sz="800" dirty="0" smtClean="0"/>
              <a:t>3) Sunken eyes</a:t>
            </a:r>
            <a:r>
              <a:rPr lang="en-US" sz="800" dirty="0"/>
              <a:t> </a:t>
            </a:r>
            <a:r>
              <a:rPr lang="en-US" sz="800" dirty="0" smtClean="0"/>
              <a:t>/ Science </a:t>
            </a:r>
            <a:r>
              <a:rPr lang="en-US" sz="800" dirty="0"/>
              <a:t>stuff</a:t>
            </a:r>
            <a:endParaRPr lang="en-US" sz="800" dirty="0" smtClean="0"/>
          </a:p>
          <a:p>
            <a:endParaRPr lang="en-US" sz="800" dirty="0"/>
          </a:p>
          <a:p>
            <a:r>
              <a:rPr lang="en-US" sz="800" dirty="0" smtClean="0"/>
              <a:t>4) Five-o-clock shadow</a:t>
            </a:r>
            <a:r>
              <a:rPr lang="en-US" sz="800" dirty="0"/>
              <a:t> </a:t>
            </a:r>
            <a:r>
              <a:rPr lang="en-US" sz="800" dirty="0" smtClean="0"/>
              <a:t>/ Science </a:t>
            </a:r>
            <a:r>
              <a:rPr lang="en-US" sz="800" dirty="0"/>
              <a:t>stuff</a:t>
            </a:r>
            <a:endParaRPr lang="en-US" sz="800" dirty="0" smtClean="0"/>
          </a:p>
          <a:p>
            <a:endParaRPr lang="en-US" sz="800" dirty="0"/>
          </a:p>
        </p:txBody>
      </p:sp>
      <p:cxnSp>
        <p:nvCxnSpPr>
          <p:cNvPr id="119" name="Straight Connector 118"/>
          <p:cNvCxnSpPr/>
          <p:nvPr/>
        </p:nvCxnSpPr>
        <p:spPr>
          <a:xfrm flipH="1">
            <a:off x="3193874" y="17412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3193874" y="20286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>
            <a:off x="3193874" y="23160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3193874" y="26034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5445950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5121914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4797878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V="1">
            <a:off x="4473842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V="1">
            <a:off x="4165982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3841946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V="1">
            <a:off x="3517910" y="1741235"/>
            <a:ext cx="0" cy="4748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3193874" y="1741235"/>
            <a:ext cx="0" cy="4748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3193874" y="28908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>
            <a:off x="3193874" y="31782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3193874" y="346563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>
            <a:off x="3193874" y="3753036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>
            <a:off x="2329778" y="4081495"/>
            <a:ext cx="3122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>
            <a:off x="2329778" y="4368895"/>
            <a:ext cx="27921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2329778" y="4656295"/>
            <a:ext cx="2468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>
            <a:off x="2329778" y="4943695"/>
            <a:ext cx="2144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2329778" y="5232965"/>
            <a:ext cx="1836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2329778" y="5518495"/>
            <a:ext cx="15121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2329778" y="5805895"/>
            <a:ext cx="11881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2329778" y="6093296"/>
            <a:ext cx="8640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0294"/>
          <p:cNvGrpSpPr/>
          <p:nvPr/>
        </p:nvGrpSpPr>
        <p:grpSpPr>
          <a:xfrm>
            <a:off x="3107330" y="1645975"/>
            <a:ext cx="2436778" cy="180020"/>
            <a:chOff x="3099182" y="1645975"/>
            <a:chExt cx="2436778" cy="18002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86" name="Oval 285"/>
            <p:cNvSpPr/>
            <p:nvPr/>
          </p:nvSpPr>
          <p:spPr>
            <a:xfrm>
              <a:off x="309918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/>
            <p:nvPr/>
          </p:nvSpPr>
          <p:spPr>
            <a:xfrm>
              <a:off x="342157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/>
            <p:nvPr/>
          </p:nvSpPr>
          <p:spPr>
            <a:xfrm>
              <a:off x="374397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/>
            <p:nvPr/>
          </p:nvSpPr>
          <p:spPr>
            <a:xfrm>
              <a:off x="4066364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/>
            <p:nvPr/>
          </p:nvSpPr>
          <p:spPr>
            <a:xfrm>
              <a:off x="4388758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/>
            <p:nvPr/>
          </p:nvSpPr>
          <p:spPr>
            <a:xfrm>
              <a:off x="471115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/>
            <p:nvPr/>
          </p:nvSpPr>
          <p:spPr>
            <a:xfrm>
              <a:off x="503354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/>
            <p:cNvSpPr/>
            <p:nvPr/>
          </p:nvSpPr>
          <p:spPr>
            <a:xfrm>
              <a:off x="535594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59"/>
          <p:cNvGrpSpPr/>
          <p:nvPr/>
        </p:nvGrpSpPr>
        <p:grpSpPr>
          <a:xfrm>
            <a:off x="3107330" y="1934125"/>
            <a:ext cx="2436778" cy="180020"/>
            <a:chOff x="3099182" y="1645975"/>
            <a:chExt cx="2436778" cy="18002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78" name="Oval 277"/>
            <p:cNvSpPr/>
            <p:nvPr/>
          </p:nvSpPr>
          <p:spPr>
            <a:xfrm>
              <a:off x="309918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>
              <a:off x="342157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/>
            <p:nvPr/>
          </p:nvSpPr>
          <p:spPr>
            <a:xfrm>
              <a:off x="374397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/>
            <p:nvPr/>
          </p:nvSpPr>
          <p:spPr>
            <a:xfrm>
              <a:off x="4066364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/>
            <p:nvPr/>
          </p:nvSpPr>
          <p:spPr>
            <a:xfrm>
              <a:off x="4388758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/>
            <p:nvPr/>
          </p:nvSpPr>
          <p:spPr>
            <a:xfrm>
              <a:off x="471115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/>
            <p:nvPr/>
          </p:nvSpPr>
          <p:spPr>
            <a:xfrm>
              <a:off x="503354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/>
            <p:nvPr/>
          </p:nvSpPr>
          <p:spPr>
            <a:xfrm>
              <a:off x="535594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68"/>
          <p:cNvGrpSpPr/>
          <p:nvPr/>
        </p:nvGrpSpPr>
        <p:grpSpPr>
          <a:xfrm>
            <a:off x="3107330" y="2222275"/>
            <a:ext cx="2436778" cy="180020"/>
            <a:chOff x="3099182" y="1645975"/>
            <a:chExt cx="2436778" cy="18002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70" name="Oval 269"/>
            <p:cNvSpPr/>
            <p:nvPr/>
          </p:nvSpPr>
          <p:spPr>
            <a:xfrm>
              <a:off x="309918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/>
            <p:nvPr/>
          </p:nvSpPr>
          <p:spPr>
            <a:xfrm>
              <a:off x="342157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>
              <a:off x="374397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/>
            <p:nvPr/>
          </p:nvSpPr>
          <p:spPr>
            <a:xfrm>
              <a:off x="4066364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/>
            <p:nvPr/>
          </p:nvSpPr>
          <p:spPr>
            <a:xfrm>
              <a:off x="4388758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/>
            <p:nvPr/>
          </p:nvSpPr>
          <p:spPr>
            <a:xfrm>
              <a:off x="471115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/>
            <p:nvPr/>
          </p:nvSpPr>
          <p:spPr>
            <a:xfrm>
              <a:off x="503354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/>
            <p:nvPr/>
          </p:nvSpPr>
          <p:spPr>
            <a:xfrm>
              <a:off x="535594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77"/>
          <p:cNvGrpSpPr/>
          <p:nvPr/>
        </p:nvGrpSpPr>
        <p:grpSpPr>
          <a:xfrm>
            <a:off x="3107330" y="2510425"/>
            <a:ext cx="2436778" cy="180020"/>
            <a:chOff x="3099182" y="1645975"/>
            <a:chExt cx="2436778" cy="18002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62" name="Oval 261"/>
            <p:cNvSpPr/>
            <p:nvPr/>
          </p:nvSpPr>
          <p:spPr>
            <a:xfrm>
              <a:off x="309918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>
              <a:off x="342157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>
              <a:off x="374397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/>
            <p:nvPr/>
          </p:nvSpPr>
          <p:spPr>
            <a:xfrm>
              <a:off x="4066364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/>
            <p:cNvSpPr/>
            <p:nvPr/>
          </p:nvSpPr>
          <p:spPr>
            <a:xfrm>
              <a:off x="4388758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/>
            <p:nvPr/>
          </p:nvSpPr>
          <p:spPr>
            <a:xfrm>
              <a:off x="471115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>
              <a:off x="503354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/>
            <p:nvPr/>
          </p:nvSpPr>
          <p:spPr>
            <a:xfrm>
              <a:off x="535594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186"/>
          <p:cNvGrpSpPr/>
          <p:nvPr/>
        </p:nvGrpSpPr>
        <p:grpSpPr>
          <a:xfrm>
            <a:off x="3107330" y="2798575"/>
            <a:ext cx="2436778" cy="180020"/>
            <a:chOff x="3099182" y="1645975"/>
            <a:chExt cx="2436778" cy="18002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54" name="Oval 253"/>
            <p:cNvSpPr/>
            <p:nvPr/>
          </p:nvSpPr>
          <p:spPr>
            <a:xfrm>
              <a:off x="309918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/>
            <p:cNvSpPr/>
            <p:nvPr/>
          </p:nvSpPr>
          <p:spPr>
            <a:xfrm>
              <a:off x="342157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/>
            <p:cNvSpPr/>
            <p:nvPr/>
          </p:nvSpPr>
          <p:spPr>
            <a:xfrm>
              <a:off x="374397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/>
            <p:cNvSpPr/>
            <p:nvPr/>
          </p:nvSpPr>
          <p:spPr>
            <a:xfrm>
              <a:off x="4066364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/>
            <p:cNvSpPr/>
            <p:nvPr/>
          </p:nvSpPr>
          <p:spPr>
            <a:xfrm>
              <a:off x="4388758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/>
            <p:cNvSpPr/>
            <p:nvPr/>
          </p:nvSpPr>
          <p:spPr>
            <a:xfrm>
              <a:off x="471115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503354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/>
            <p:nvPr/>
          </p:nvSpPr>
          <p:spPr>
            <a:xfrm>
              <a:off x="535594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195"/>
          <p:cNvGrpSpPr/>
          <p:nvPr/>
        </p:nvGrpSpPr>
        <p:grpSpPr>
          <a:xfrm>
            <a:off x="3107330" y="3086725"/>
            <a:ext cx="2436778" cy="180020"/>
            <a:chOff x="3099182" y="1645975"/>
            <a:chExt cx="2436778" cy="18002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6" name="Oval 245"/>
            <p:cNvSpPr/>
            <p:nvPr/>
          </p:nvSpPr>
          <p:spPr>
            <a:xfrm>
              <a:off x="309918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/>
            <p:nvPr/>
          </p:nvSpPr>
          <p:spPr>
            <a:xfrm>
              <a:off x="342157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/>
            <p:nvPr/>
          </p:nvSpPr>
          <p:spPr>
            <a:xfrm>
              <a:off x="374397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/>
            <p:cNvSpPr/>
            <p:nvPr/>
          </p:nvSpPr>
          <p:spPr>
            <a:xfrm>
              <a:off x="4066364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/>
            <p:cNvSpPr/>
            <p:nvPr/>
          </p:nvSpPr>
          <p:spPr>
            <a:xfrm>
              <a:off x="4388758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/>
            <p:cNvSpPr/>
            <p:nvPr/>
          </p:nvSpPr>
          <p:spPr>
            <a:xfrm>
              <a:off x="471115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/>
            <p:cNvSpPr/>
            <p:nvPr/>
          </p:nvSpPr>
          <p:spPr>
            <a:xfrm>
              <a:off x="503354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535594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204"/>
          <p:cNvGrpSpPr/>
          <p:nvPr/>
        </p:nvGrpSpPr>
        <p:grpSpPr>
          <a:xfrm>
            <a:off x="3107330" y="3663026"/>
            <a:ext cx="2436778" cy="180020"/>
            <a:chOff x="3099182" y="1645975"/>
            <a:chExt cx="2436778" cy="18002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38" name="Oval 237"/>
            <p:cNvSpPr/>
            <p:nvPr/>
          </p:nvSpPr>
          <p:spPr>
            <a:xfrm>
              <a:off x="309918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>
              <a:off x="342157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374397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4066364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4388758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>
              <a:off x="471115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/>
            <p:nvPr/>
          </p:nvSpPr>
          <p:spPr>
            <a:xfrm>
              <a:off x="503354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/>
            <p:nvPr/>
          </p:nvSpPr>
          <p:spPr>
            <a:xfrm>
              <a:off x="535594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213"/>
          <p:cNvGrpSpPr/>
          <p:nvPr/>
        </p:nvGrpSpPr>
        <p:grpSpPr>
          <a:xfrm>
            <a:off x="3107330" y="3374875"/>
            <a:ext cx="2436778" cy="180020"/>
            <a:chOff x="3099182" y="1645975"/>
            <a:chExt cx="2436778" cy="18002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14" name="Oval 213"/>
            <p:cNvSpPr/>
            <p:nvPr/>
          </p:nvSpPr>
          <p:spPr>
            <a:xfrm>
              <a:off x="309918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342157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374397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4066364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4388758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>
              <a:off x="4711152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/>
            <p:nvPr/>
          </p:nvSpPr>
          <p:spPr>
            <a:xfrm>
              <a:off x="5033546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>
              <a:off x="5355940" y="1645975"/>
              <a:ext cx="180020" cy="180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1" name="7-Point Star 150"/>
          <p:cNvSpPr/>
          <p:nvPr/>
        </p:nvSpPr>
        <p:spPr>
          <a:xfrm rot="5400000">
            <a:off x="5303934" y="3933056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7-Point Star 157"/>
          <p:cNvSpPr/>
          <p:nvPr/>
        </p:nvSpPr>
        <p:spPr>
          <a:xfrm rot="5400000">
            <a:off x="4982769" y="4217638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7-Point Star 160"/>
          <p:cNvSpPr/>
          <p:nvPr/>
        </p:nvSpPr>
        <p:spPr>
          <a:xfrm rot="5400000">
            <a:off x="4661605" y="4502220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7-Point Star 161"/>
          <p:cNvSpPr/>
          <p:nvPr/>
        </p:nvSpPr>
        <p:spPr>
          <a:xfrm rot="5400000">
            <a:off x="4340441" y="4786802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7-Point Star 162"/>
          <p:cNvSpPr/>
          <p:nvPr/>
        </p:nvSpPr>
        <p:spPr>
          <a:xfrm rot="5400000">
            <a:off x="4019277" y="5071384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7-Point Star 163"/>
          <p:cNvSpPr/>
          <p:nvPr/>
        </p:nvSpPr>
        <p:spPr>
          <a:xfrm rot="5400000">
            <a:off x="3698113" y="5355966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7-Point Star 164"/>
          <p:cNvSpPr/>
          <p:nvPr/>
        </p:nvSpPr>
        <p:spPr>
          <a:xfrm rot="5400000">
            <a:off x="3376949" y="5640548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7-Point Star 165"/>
          <p:cNvSpPr/>
          <p:nvPr/>
        </p:nvSpPr>
        <p:spPr>
          <a:xfrm rot="5400000">
            <a:off x="3055785" y="5925130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167"/>
          <p:cNvGrpSpPr/>
          <p:nvPr/>
        </p:nvGrpSpPr>
        <p:grpSpPr>
          <a:xfrm>
            <a:off x="7632340" y="1513201"/>
            <a:ext cx="1476164" cy="2635879"/>
            <a:chOff x="7632340" y="1513201"/>
            <a:chExt cx="1476164" cy="2635879"/>
          </a:xfrm>
        </p:grpSpPr>
        <p:sp>
          <p:nvSpPr>
            <p:cNvPr id="170" name="TextBox 169"/>
            <p:cNvSpPr txBox="1"/>
            <p:nvPr/>
          </p:nvSpPr>
          <p:spPr>
            <a:xfrm>
              <a:off x="7632848" y="3318083"/>
              <a:ext cx="1475656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indent="396875"/>
              <a:endParaRPr lang="en-US" sz="800" dirty="0" smtClean="0"/>
            </a:p>
            <a:p>
              <a:pPr indent="396875"/>
              <a:r>
                <a:rPr lang="en-US" sz="800" dirty="0" smtClean="0"/>
                <a:t>Output Cell</a:t>
              </a:r>
            </a:p>
            <a:p>
              <a:pPr indent="396875"/>
              <a:endParaRPr lang="en-US" sz="800" dirty="0"/>
            </a:p>
            <a:p>
              <a:pPr indent="396875"/>
              <a:endParaRPr lang="en-US" sz="800" dirty="0" smtClean="0"/>
            </a:p>
            <a:p>
              <a:pPr indent="396875"/>
              <a:r>
                <a:rPr lang="en-US" sz="800" dirty="0" smtClean="0"/>
                <a:t>Inhibitory Cell</a:t>
              </a:r>
            </a:p>
            <a:p>
              <a:pPr indent="396875"/>
              <a:endParaRPr lang="en-US" sz="800" dirty="0" smtClean="0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7632848" y="1745521"/>
              <a:ext cx="1475656" cy="132343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indent="233363"/>
              <a:r>
                <a:rPr lang="en-US" sz="800" dirty="0" smtClean="0"/>
                <a:t>Synapse absent</a:t>
              </a:r>
            </a:p>
            <a:p>
              <a:pPr indent="233363"/>
              <a:endParaRPr lang="en-US" sz="800" dirty="0" smtClean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Synapse Established</a:t>
              </a:r>
            </a:p>
            <a:p>
              <a:pPr indent="233363"/>
              <a:endParaRPr lang="en-US" sz="800" dirty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Detonator Synapses</a:t>
              </a:r>
            </a:p>
            <a:p>
              <a:pPr indent="233363"/>
              <a:endParaRPr lang="en-US" sz="800" dirty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Inhibitory Synapse</a:t>
              </a:r>
            </a:p>
          </p:txBody>
        </p:sp>
        <p:sp>
          <p:nvSpPr>
            <p:cNvPr id="172" name="Oval 171"/>
            <p:cNvSpPr/>
            <p:nvPr/>
          </p:nvSpPr>
          <p:spPr>
            <a:xfrm>
              <a:off x="7704348" y="1781525"/>
              <a:ext cx="180020" cy="1800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7704348" y="2141565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7-Point Star 173"/>
            <p:cNvSpPr/>
            <p:nvPr/>
          </p:nvSpPr>
          <p:spPr>
            <a:xfrm rot="5400000">
              <a:off x="7692273" y="2489530"/>
              <a:ext cx="228099" cy="228099"/>
            </a:xfrm>
            <a:prstGeom prst="star7">
              <a:avLst/>
            </a:prstGeom>
            <a:solidFill>
              <a:srgbClr val="FDFCF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Isosceles Triangle 174"/>
            <p:cNvSpPr/>
            <p:nvPr/>
          </p:nvSpPr>
          <p:spPr>
            <a:xfrm>
              <a:off x="7666334" y="3311930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722349" y="2916241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7686346" y="3697577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7632948" y="1513201"/>
              <a:ext cx="1475555" cy="237819"/>
            </a:xfrm>
            <a:prstGeom prst="rect">
              <a:avLst/>
            </a:prstGeom>
            <a:solidFill>
              <a:schemeClr val="accent6">
                <a:alpha val="25098"/>
              </a:schemeClr>
            </a:solidFill>
            <a:ln>
              <a:solidFill>
                <a:srgbClr val="7030A0"/>
              </a:solidFill>
            </a:ln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b="1" dirty="0" smtClean="0"/>
                <a:t>Synapses</a:t>
              </a:r>
              <a:endParaRPr lang="en-US" sz="1000" b="1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7632340" y="3083169"/>
              <a:ext cx="1475555" cy="237819"/>
            </a:xfrm>
            <a:prstGeom prst="rect">
              <a:avLst/>
            </a:prstGeom>
            <a:solidFill>
              <a:schemeClr val="accent6">
                <a:alpha val="25098"/>
              </a:schemeClr>
            </a:solidFill>
            <a:ln>
              <a:solidFill>
                <a:srgbClr val="7030A0"/>
              </a:solidFill>
            </a:ln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b="1" dirty="0" smtClean="0"/>
                <a:t>Neurons</a:t>
              </a:r>
              <a:endParaRPr lang="en-US" sz="1000" b="1" dirty="0"/>
            </a:p>
          </p:txBody>
        </p:sp>
      </p:grpSp>
      <p:grpSp>
        <p:nvGrpSpPr>
          <p:cNvPr id="11" name="Group 180"/>
          <p:cNvGrpSpPr/>
          <p:nvPr/>
        </p:nvGrpSpPr>
        <p:grpSpPr>
          <a:xfrm>
            <a:off x="3006343" y="1628800"/>
            <a:ext cx="3095827" cy="5039853"/>
            <a:chOff x="3006343" y="1628800"/>
            <a:chExt cx="3095827" cy="5039853"/>
          </a:xfrm>
        </p:grpSpPr>
        <p:cxnSp>
          <p:nvCxnSpPr>
            <p:cNvPr id="182" name="Straight Connector 181"/>
            <p:cNvCxnSpPr/>
            <p:nvPr/>
          </p:nvCxnSpPr>
          <p:spPr>
            <a:xfrm>
              <a:off x="5922150" y="1735985"/>
              <a:ext cx="0" cy="432723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3193874" y="6309320"/>
              <a:ext cx="249425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Oval 183"/>
            <p:cNvSpPr/>
            <p:nvPr/>
          </p:nvSpPr>
          <p:spPr>
            <a:xfrm>
              <a:off x="5832140" y="162880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5832140" y="191695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5832140" y="220510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5832140" y="249325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5832140" y="278140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5832140" y="306955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5832140" y="3645851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5832140" y="3357700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Arc 192"/>
            <p:cNvSpPr/>
            <p:nvPr/>
          </p:nvSpPr>
          <p:spPr>
            <a:xfrm rot="5400000">
              <a:off x="5382090" y="5769260"/>
              <a:ext cx="540060" cy="540060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5742130" y="4943695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Isosceles Triangle 194"/>
            <p:cNvSpPr/>
            <p:nvPr/>
          </p:nvSpPr>
          <p:spPr>
            <a:xfrm>
              <a:off x="5258947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Isosceles Triangle 196"/>
            <p:cNvSpPr/>
            <p:nvPr/>
          </p:nvSpPr>
          <p:spPr>
            <a:xfrm>
              <a:off x="3328144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Isosceles Triangle 197"/>
            <p:cNvSpPr/>
            <p:nvPr/>
          </p:nvSpPr>
          <p:spPr>
            <a:xfrm>
              <a:off x="3649945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Isosceles Triangle 198"/>
            <p:cNvSpPr/>
            <p:nvPr/>
          </p:nvSpPr>
          <p:spPr>
            <a:xfrm>
              <a:off x="3971746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Isosceles Triangle 199"/>
            <p:cNvSpPr/>
            <p:nvPr/>
          </p:nvSpPr>
          <p:spPr>
            <a:xfrm>
              <a:off x="4293547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Isosceles Triangle 200"/>
            <p:cNvSpPr/>
            <p:nvPr/>
          </p:nvSpPr>
          <p:spPr>
            <a:xfrm>
              <a:off x="4615348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Isosceles Triangle 201"/>
            <p:cNvSpPr/>
            <p:nvPr/>
          </p:nvSpPr>
          <p:spPr>
            <a:xfrm>
              <a:off x="4937149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Isosceles Triangle 202"/>
            <p:cNvSpPr/>
            <p:nvPr/>
          </p:nvSpPr>
          <p:spPr>
            <a:xfrm>
              <a:off x="3006343" y="6345324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3107330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3431207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3755084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78961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402838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726715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5050592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374469" y="6273316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212"/>
          <p:cNvGrpSpPr/>
          <p:nvPr/>
        </p:nvGrpSpPr>
        <p:grpSpPr>
          <a:xfrm rot="16200000">
            <a:off x="-254239" y="4880531"/>
            <a:ext cx="2353334" cy="386376"/>
            <a:chOff x="4068337" y="2016699"/>
            <a:chExt cx="2713700" cy="388459"/>
          </a:xfrm>
          <a:solidFill>
            <a:schemeClr val="bg1"/>
          </a:solidFill>
        </p:grpSpPr>
        <p:sp>
          <p:nvSpPr>
            <p:cNvPr id="215" name="TextBox 214"/>
            <p:cNvSpPr txBox="1"/>
            <p:nvPr/>
          </p:nvSpPr>
          <p:spPr>
            <a:xfrm>
              <a:off x="4068337" y="2016699"/>
              <a:ext cx="1417433" cy="38845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 anchor="ctr">
              <a:normAutofit fontScale="60000" lnSpcReduction="2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300" b="1" dirty="0" smtClean="0"/>
                <a:t>Object</a:t>
              </a:r>
            </a:p>
            <a:p>
              <a:r>
                <a:rPr lang="en-US" sz="1300" b="1" dirty="0" smtClean="0"/>
                <a:t>Paul the grad student</a:t>
              </a:r>
              <a:endParaRPr lang="en-US" sz="1300" b="1" dirty="0"/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5383946" y="2016701"/>
              <a:ext cx="1398091" cy="38845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 anchor="ctr">
              <a:normAutofit fontScale="67500" lnSpcReduction="2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 smtClean="0"/>
                <a:t>Context A</a:t>
              </a:r>
            </a:p>
            <a:p>
              <a:r>
                <a:rPr lang="en-US" sz="1200" b="1" dirty="0" smtClean="0"/>
                <a:t>Paul’s research lab</a:t>
              </a:r>
              <a:endParaRPr lang="en-US" sz="1200" b="1" dirty="0"/>
            </a:p>
          </p:txBody>
        </p:sp>
      </p:grpSp>
      <p:sp>
        <p:nvSpPr>
          <p:cNvPr id="157" name="Title 1"/>
          <p:cNvSpPr txBox="1">
            <a:spLocks/>
          </p:cNvSpPr>
          <p:nvPr/>
        </p:nvSpPr>
        <p:spPr>
          <a:xfrm>
            <a:off x="76200" y="76200"/>
            <a:ext cx="8991600" cy="990600"/>
          </a:xfrm>
          <a:prstGeom prst="rect">
            <a:avLst/>
          </a:prstGeom>
          <a:solidFill>
            <a:srgbClr val="CCCCFF">
              <a:alpha val="25098"/>
            </a:srgb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Associative Memory</a:t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</a:t>
            </a:r>
            <a:r>
              <a:rPr lang="en-US" sz="2000" dirty="0" smtClean="0"/>
              <a:t>Mc</a:t>
            </a:r>
            <a:r>
              <a:rPr lang="pt-BR" sz="2000" dirty="0" smtClean="0"/>
              <a:t>Naughton-Morris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 with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autoassociative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input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1500" y="1052736"/>
            <a:ext cx="61206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An attempt at translating between the </a:t>
            </a:r>
            <a:r>
              <a:rPr lang="en-US" sz="1600" dirty="0" err="1" smtClean="0"/>
              <a:t>Hebb</a:t>
            </a:r>
            <a:r>
              <a:rPr lang="en-US" sz="1600" dirty="0" smtClean="0"/>
              <a:t>-Marr model and the Mc</a:t>
            </a:r>
            <a:r>
              <a:rPr lang="pt-BR" sz="1600" dirty="0" smtClean="0"/>
              <a:t>Naughton-Morris model...</a:t>
            </a:r>
            <a:endParaRPr lang="en-US" sz="1600" dirty="0" smtClean="0"/>
          </a:p>
        </p:txBody>
      </p:sp>
      <p:cxnSp>
        <p:nvCxnSpPr>
          <p:cNvPr id="156" name="Straight Arrow Connector 155"/>
          <p:cNvCxnSpPr/>
          <p:nvPr/>
        </p:nvCxnSpPr>
        <p:spPr>
          <a:xfrm>
            <a:off x="2879812" y="1664804"/>
            <a:ext cx="0" cy="216024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/>
        </p:nvSpPr>
        <p:spPr>
          <a:xfrm rot="16200000">
            <a:off x="1537792" y="2518158"/>
            <a:ext cx="223050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400" b="1" dirty="0" smtClean="0">
                <a:solidFill>
                  <a:srgbClr val="FF0000"/>
                </a:solidFill>
              </a:rPr>
              <a:t>Synaptic Weight Matrix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7545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Straight Connector 125"/>
          <p:cNvCxnSpPr/>
          <p:nvPr/>
        </p:nvCxnSpPr>
        <p:spPr>
          <a:xfrm flipV="1">
            <a:off x="4473842" y="1741236"/>
            <a:ext cx="0" cy="4748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endCxn id="258" idx="2"/>
          </p:cNvCxnSpPr>
          <p:nvPr/>
        </p:nvCxnSpPr>
        <p:spPr>
          <a:xfrm flipH="1" flipV="1">
            <a:off x="4396906" y="2888585"/>
            <a:ext cx="1919698" cy="22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>
            <a:off x="2329778" y="4943695"/>
            <a:ext cx="2144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Oval 257"/>
          <p:cNvSpPr/>
          <p:nvPr/>
        </p:nvSpPr>
        <p:spPr>
          <a:xfrm>
            <a:off x="4396906" y="2798575"/>
            <a:ext cx="180020" cy="1800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7-Point Star 161"/>
          <p:cNvSpPr/>
          <p:nvPr/>
        </p:nvSpPr>
        <p:spPr>
          <a:xfrm rot="5400000">
            <a:off x="4340441" y="4786802"/>
            <a:ext cx="276178" cy="276178"/>
          </a:xfrm>
          <a:prstGeom prst="star7">
            <a:avLst/>
          </a:prstGeom>
          <a:solidFill>
            <a:srgbClr val="FDFC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67"/>
          <p:cNvGrpSpPr/>
          <p:nvPr/>
        </p:nvGrpSpPr>
        <p:grpSpPr>
          <a:xfrm>
            <a:off x="7632340" y="1513201"/>
            <a:ext cx="1476164" cy="2635879"/>
            <a:chOff x="7632340" y="1513201"/>
            <a:chExt cx="1476164" cy="2635879"/>
          </a:xfrm>
        </p:grpSpPr>
        <p:sp>
          <p:nvSpPr>
            <p:cNvPr id="170" name="TextBox 169"/>
            <p:cNvSpPr txBox="1"/>
            <p:nvPr/>
          </p:nvSpPr>
          <p:spPr>
            <a:xfrm>
              <a:off x="7632848" y="3318083"/>
              <a:ext cx="1475656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indent="396875"/>
              <a:endParaRPr lang="en-US" sz="800" dirty="0" smtClean="0"/>
            </a:p>
            <a:p>
              <a:pPr indent="396875"/>
              <a:r>
                <a:rPr lang="en-US" sz="800" dirty="0" smtClean="0"/>
                <a:t>Output Cell</a:t>
              </a:r>
            </a:p>
            <a:p>
              <a:pPr indent="396875"/>
              <a:endParaRPr lang="en-US" sz="800" dirty="0"/>
            </a:p>
            <a:p>
              <a:pPr indent="396875"/>
              <a:endParaRPr lang="en-US" sz="800" dirty="0" smtClean="0"/>
            </a:p>
            <a:p>
              <a:pPr indent="396875"/>
              <a:r>
                <a:rPr lang="en-US" sz="800" dirty="0" smtClean="0"/>
                <a:t>Inhibitory Cell</a:t>
              </a:r>
            </a:p>
            <a:p>
              <a:pPr indent="396875"/>
              <a:endParaRPr lang="en-US" sz="800" dirty="0" smtClean="0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7632848" y="1745521"/>
              <a:ext cx="1475656" cy="132343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indent="233363"/>
              <a:r>
                <a:rPr lang="en-US" sz="800" dirty="0" smtClean="0"/>
                <a:t>Synapse absent</a:t>
              </a:r>
            </a:p>
            <a:p>
              <a:pPr indent="233363"/>
              <a:endParaRPr lang="en-US" sz="800" dirty="0" smtClean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Synapse Established</a:t>
              </a:r>
            </a:p>
            <a:p>
              <a:pPr indent="233363"/>
              <a:endParaRPr lang="en-US" sz="800" dirty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Detonator Synapses</a:t>
              </a:r>
            </a:p>
            <a:p>
              <a:pPr indent="233363"/>
              <a:endParaRPr lang="en-US" sz="800" dirty="0"/>
            </a:p>
            <a:p>
              <a:pPr indent="233363"/>
              <a:endParaRPr lang="en-US" sz="800" dirty="0" smtClean="0"/>
            </a:p>
            <a:p>
              <a:pPr indent="233363"/>
              <a:r>
                <a:rPr lang="en-US" sz="800" dirty="0" smtClean="0"/>
                <a:t>Inhibitory Synapse</a:t>
              </a:r>
            </a:p>
          </p:txBody>
        </p:sp>
        <p:sp>
          <p:nvSpPr>
            <p:cNvPr id="172" name="Oval 171"/>
            <p:cNvSpPr/>
            <p:nvPr/>
          </p:nvSpPr>
          <p:spPr>
            <a:xfrm>
              <a:off x="7704348" y="1781525"/>
              <a:ext cx="180020" cy="1800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7704348" y="2141565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7-Point Star 173"/>
            <p:cNvSpPr/>
            <p:nvPr/>
          </p:nvSpPr>
          <p:spPr>
            <a:xfrm rot="5400000">
              <a:off x="7692273" y="2489530"/>
              <a:ext cx="228099" cy="228099"/>
            </a:xfrm>
            <a:prstGeom prst="star7">
              <a:avLst/>
            </a:prstGeom>
            <a:solidFill>
              <a:srgbClr val="FDFCF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Isosceles Triangle 174"/>
            <p:cNvSpPr/>
            <p:nvPr/>
          </p:nvSpPr>
          <p:spPr>
            <a:xfrm>
              <a:off x="7666334" y="3311930"/>
              <a:ext cx="375062" cy="32332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722349" y="2916241"/>
              <a:ext cx="144017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7686346" y="3697577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7632948" y="1513201"/>
              <a:ext cx="1475555" cy="237819"/>
            </a:xfrm>
            <a:prstGeom prst="rect">
              <a:avLst/>
            </a:prstGeom>
            <a:solidFill>
              <a:schemeClr val="accent6">
                <a:alpha val="25098"/>
              </a:schemeClr>
            </a:solidFill>
            <a:ln>
              <a:solidFill>
                <a:srgbClr val="7030A0"/>
              </a:solidFill>
            </a:ln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b="1" dirty="0" smtClean="0"/>
                <a:t>Synapses</a:t>
              </a:r>
              <a:endParaRPr lang="en-US" sz="1000" b="1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7632340" y="3083169"/>
              <a:ext cx="1475555" cy="237819"/>
            </a:xfrm>
            <a:prstGeom prst="rect">
              <a:avLst/>
            </a:prstGeom>
            <a:solidFill>
              <a:schemeClr val="accent6">
                <a:alpha val="25098"/>
              </a:schemeClr>
            </a:solidFill>
            <a:ln>
              <a:solidFill>
                <a:srgbClr val="7030A0"/>
              </a:solidFill>
            </a:ln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>
                <a:spcBef>
                  <a:spcPct val="0"/>
                </a:spcBef>
                <a:buNone/>
                <a:defRPr sz="40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" b="1" dirty="0" smtClean="0"/>
                <a:t>Neurons</a:t>
              </a:r>
              <a:endParaRPr lang="en-US" sz="1000" b="1" dirty="0"/>
            </a:p>
          </p:txBody>
        </p:sp>
      </p:grpSp>
      <p:cxnSp>
        <p:nvCxnSpPr>
          <p:cNvPr id="182" name="Straight Connector 181"/>
          <p:cNvCxnSpPr/>
          <p:nvPr/>
        </p:nvCxnSpPr>
        <p:spPr>
          <a:xfrm>
            <a:off x="5922150" y="1735985"/>
            <a:ext cx="0" cy="432723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209" idx="1"/>
          </p:cNvCxnSpPr>
          <p:nvPr/>
        </p:nvCxnSpPr>
        <p:spPr>
          <a:xfrm>
            <a:off x="4402838" y="6309320"/>
            <a:ext cx="128528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Oval 188"/>
          <p:cNvSpPr/>
          <p:nvPr/>
        </p:nvSpPr>
        <p:spPr>
          <a:xfrm>
            <a:off x="5832140" y="2781400"/>
            <a:ext cx="180020" cy="1800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Arc 192"/>
          <p:cNvSpPr/>
          <p:nvPr/>
        </p:nvSpPr>
        <p:spPr>
          <a:xfrm rot="5400000">
            <a:off x="5382090" y="5769260"/>
            <a:ext cx="540060" cy="540060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5742130" y="4943695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Isosceles Triangle 199"/>
          <p:cNvSpPr/>
          <p:nvPr/>
        </p:nvSpPr>
        <p:spPr>
          <a:xfrm>
            <a:off x="4293547" y="6345324"/>
            <a:ext cx="375062" cy="32332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4402838" y="6273316"/>
            <a:ext cx="144017" cy="720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itle 1"/>
          <p:cNvSpPr txBox="1">
            <a:spLocks/>
          </p:cNvSpPr>
          <p:nvPr/>
        </p:nvSpPr>
        <p:spPr>
          <a:xfrm>
            <a:off x="76200" y="76200"/>
            <a:ext cx="8991600" cy="990600"/>
          </a:xfrm>
          <a:prstGeom prst="rect">
            <a:avLst/>
          </a:prstGeom>
          <a:solidFill>
            <a:srgbClr val="CCCCFF">
              <a:alpha val="25098"/>
            </a:srgb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Associative Memory</a:t>
            </a:r>
            <a:b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“Complete” Hebb-Marr Model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500" y="1052736"/>
            <a:ext cx="61206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An attempt at translating between the </a:t>
            </a:r>
            <a:r>
              <a:rPr lang="en-US" sz="1600" dirty="0" err="1" smtClean="0"/>
              <a:t>Hebb</a:t>
            </a:r>
            <a:r>
              <a:rPr lang="en-US" sz="1600" dirty="0" smtClean="0"/>
              <a:t>-Marr model and the Mc</a:t>
            </a:r>
            <a:r>
              <a:rPr lang="pt-BR" sz="1600" dirty="0" smtClean="0"/>
              <a:t>Naughton-Morris model...</a:t>
            </a:r>
            <a:endParaRPr lang="en-US" sz="1600" dirty="0" smtClean="0"/>
          </a:p>
        </p:txBody>
      </p:sp>
    </p:spTree>
    <p:extLst>
      <p:ext uri="{BB962C8B-B14F-4D97-AF65-F5344CB8AC3E}">
        <p14:creationId xmlns="" xmlns:p14="http://schemas.microsoft.com/office/powerpoint/2010/main" val="2107545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4806</TotalTime>
  <Words>3939</Words>
  <Application>Microsoft Office PowerPoint</Application>
  <PresentationFormat>On-screen Show (4:3)</PresentationFormat>
  <Paragraphs>1923</Paragraphs>
  <Slides>45</Slides>
  <Notes>44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Worksheet</vt:lpstr>
      <vt:lpstr>Associative Memory in Neural Network </vt:lpstr>
      <vt:lpstr>Associative Memory  As applied to “pattern completion”</vt:lpstr>
      <vt:lpstr>Associative Memory  As applied to “pattern completion”</vt:lpstr>
      <vt:lpstr>Associative Memory Associating object and context</vt:lpstr>
      <vt:lpstr>Associative Memory Associating object and context</vt:lpstr>
      <vt:lpstr>Associative Memory Associating object and context</vt:lpstr>
      <vt:lpstr>Associative Memory Associating object and context</vt:lpstr>
      <vt:lpstr>Slide 8</vt:lpstr>
      <vt:lpstr>Slide 9</vt:lpstr>
      <vt:lpstr>Associative Memory The “Complete” Hebb-Marr Model</vt:lpstr>
      <vt:lpstr>Associative Memory The “Complete” Hebb-Marr Model</vt:lpstr>
      <vt:lpstr>Encoding Associating object and context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Retrieval Associating object and context</vt:lpstr>
      <vt:lpstr>Retrieval Associating object and context</vt:lpstr>
      <vt:lpstr>Retrieval Associating object and context</vt:lpstr>
      <vt:lpstr>Retrieval Associating object and context</vt:lpstr>
      <vt:lpstr>Retrieval Associating object and context</vt:lpstr>
      <vt:lpstr>Retrieval Associating object and context</vt:lpstr>
      <vt:lpstr>Retrieval Associating object and context</vt:lpstr>
      <vt:lpstr>Retrieval Associating object and context</vt:lpstr>
      <vt:lpstr>Retrieval Associating object and context</vt:lpstr>
      <vt:lpstr>Slide 32</vt:lpstr>
      <vt:lpstr>Retrieval Associating object and context</vt:lpstr>
      <vt:lpstr>Retrieval Associating object and context</vt:lpstr>
      <vt:lpstr>Retrieval Associating object and context</vt:lpstr>
      <vt:lpstr>Retrieval Associating object and context</vt:lpstr>
      <vt:lpstr>Retrieval Associating object and context</vt:lpstr>
      <vt:lpstr>Associative Memory The “Complete” Hebb-Marr Model</vt:lpstr>
      <vt:lpstr>Associative Memory The “Complete” Hebb-Marr Model</vt:lpstr>
      <vt:lpstr>Associative Memory The “Complete” Hebb-Marr Model</vt:lpstr>
      <vt:lpstr>Associative Memory The “Complete” Hebb-Marr Model</vt:lpstr>
      <vt:lpstr>Associative Memory The “Complete” Hebb-Marr Model</vt:lpstr>
      <vt:lpstr>Associative Memory The “Complete” Hebb-Marr Model</vt:lpstr>
      <vt:lpstr>Associative Memory The “Complete” Hebb-Marr Model</vt:lpstr>
      <vt:lpstr>Fin.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Lester</dc:creator>
  <cp:lastModifiedBy>Peeweeguru</cp:lastModifiedBy>
  <cp:revision>187</cp:revision>
  <dcterms:created xsi:type="dcterms:W3CDTF">2011-09-12T20:18:17Z</dcterms:created>
  <dcterms:modified xsi:type="dcterms:W3CDTF">2011-10-28T21:46:34Z</dcterms:modified>
</cp:coreProperties>
</file>