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534" y="-3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24DC2C-5609-4315-A567-B08F5A9CAA82}" type="datetimeFigureOut">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231614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4DC2C-5609-4315-A567-B08F5A9CAA82}" type="datetimeFigureOut">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284776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4DC2C-5609-4315-A567-B08F5A9CAA82}" type="datetimeFigureOut">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145105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4DC2C-5609-4315-A567-B08F5A9CAA82}" type="datetimeFigureOut">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226001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24DC2C-5609-4315-A567-B08F5A9CAA82}" type="datetimeFigureOut">
              <a:rPr lang="en-US" smtClean="0"/>
              <a:pPr/>
              <a:t>10/20/2011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142921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24DC2C-5609-4315-A567-B08F5A9CAA82}" type="datetimeFigureOut">
              <a:rPr lang="en-US" smtClean="0"/>
              <a:pPr/>
              <a:t>10/20/2011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130702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24DC2C-5609-4315-A567-B08F5A9CAA82}" type="datetimeFigureOut">
              <a:rPr lang="en-US" smtClean="0"/>
              <a:pPr/>
              <a:t>10/20/2011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8624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24DC2C-5609-4315-A567-B08F5A9CAA82}" type="datetimeFigureOut">
              <a:rPr lang="en-US" smtClean="0"/>
              <a:pPr/>
              <a:t>10/20/2011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173700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4DC2C-5609-4315-A567-B08F5A9CAA82}" type="datetimeFigureOut">
              <a:rPr lang="en-US" smtClean="0"/>
              <a:pPr/>
              <a:t>10/20/2011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356670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4DC2C-5609-4315-A567-B08F5A9CAA82}" type="datetimeFigureOut">
              <a:rPr lang="en-US" smtClean="0"/>
              <a:pPr/>
              <a:t>10/20/2011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320908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4DC2C-5609-4315-A567-B08F5A9CAA82}" type="datetimeFigureOut">
              <a:rPr lang="en-US" smtClean="0"/>
              <a:pPr/>
              <a:t>10/20/2011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235979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4DC2C-5609-4315-A567-B08F5A9CAA82}" type="datetimeFigureOut">
              <a:rPr lang="en-US" smtClean="0"/>
              <a:pPr/>
              <a:t>10/20/2011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D40C-BD6B-46A6-A7F4-12DCB6BD00C5}" type="slidenum">
              <a:rPr lang="en-US" smtClean="0"/>
              <a:pPr/>
              <a:t>‹#›</a:t>
            </a:fld>
            <a:endParaRPr lang="en-US"/>
          </a:p>
        </p:txBody>
      </p:sp>
    </p:spTree>
    <p:extLst>
      <p:ext uri="{BB962C8B-B14F-4D97-AF65-F5344CB8AC3E}">
        <p14:creationId xmlns:p14="http://schemas.microsoft.com/office/powerpoint/2010/main" xmlns="" val="166421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14400"/>
            <a:ext cx="7772400" cy="1470025"/>
          </a:xfrm>
        </p:spPr>
        <p:txBody>
          <a:bodyPr/>
          <a:lstStyle/>
          <a:p>
            <a:r>
              <a:rPr lang="en-US" dirty="0" smtClean="0"/>
              <a:t>Neural Circuits</a:t>
            </a:r>
            <a:br>
              <a:rPr lang="en-US" dirty="0" smtClean="0"/>
            </a:br>
            <a:r>
              <a:rPr lang="en-US" sz="1800" dirty="0" smtClean="0"/>
              <a:t>By: Micah Price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86062" y="2514600"/>
            <a:ext cx="3571875" cy="3486150"/>
          </a:xfrm>
          <a:prstGeom prst="rect">
            <a:avLst/>
          </a:prstGeom>
        </p:spPr>
      </p:pic>
    </p:spTree>
    <p:extLst>
      <p:ext uri="{BB962C8B-B14F-4D97-AF65-F5344CB8AC3E}">
        <p14:creationId xmlns:p14="http://schemas.microsoft.com/office/powerpoint/2010/main" xmlns="" val="374365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1"/>
            <a:ext cx="8229600" cy="1219199"/>
          </a:xfrm>
        </p:spPr>
        <p:txBody>
          <a:bodyPr>
            <a:normAutofit fontScale="70000" lnSpcReduction="20000"/>
          </a:bodyPr>
          <a:lstStyle/>
          <a:p>
            <a:r>
              <a:rPr lang="en-US" dirty="0" smtClean="0"/>
              <a:t>There is a string that is attache</a:t>
            </a:r>
            <a:r>
              <a:rPr lang="en-US" dirty="0" smtClean="0"/>
              <a:t>d to the </a:t>
            </a:r>
            <a:r>
              <a:rPr lang="en-US" dirty="0" err="1" smtClean="0"/>
              <a:t>stereociliary</a:t>
            </a:r>
            <a:r>
              <a:rPr lang="en-US" dirty="0" smtClean="0"/>
              <a:t> bundles and when in bends one way, it opens ion channels.  Depending on which way you bend will determine if it fires faster or if it fires more slowly/stops </a:t>
            </a:r>
            <a:endParaRPr lang="en-US" dirty="0"/>
          </a:p>
        </p:txBody>
      </p:sp>
      <p:pic>
        <p:nvPicPr>
          <p:cNvPr id="6147" name="Picture 3" descr="The sensory and motor roles of auditory hair cells"/>
          <p:cNvPicPr>
            <a:picLocks noChangeAspect="1" noChangeArrowheads="1"/>
          </p:cNvPicPr>
          <p:nvPr/>
        </p:nvPicPr>
        <p:blipFill>
          <a:blip r:embed="rId2" cstate="print"/>
          <a:srcRect/>
          <a:stretch>
            <a:fillRect/>
          </a:stretch>
        </p:blipFill>
        <p:spPr bwMode="auto">
          <a:xfrm>
            <a:off x="457200" y="2286000"/>
            <a:ext cx="5519281" cy="4029076"/>
          </a:xfrm>
          <a:prstGeom prst="rect">
            <a:avLst/>
          </a:prstGeom>
          <a:noFill/>
        </p:spPr>
      </p:pic>
      <p:pic>
        <p:nvPicPr>
          <p:cNvPr id="6148" name="Picture 4"/>
          <p:cNvPicPr>
            <a:picLocks noChangeAspect="1" noChangeArrowheads="1"/>
          </p:cNvPicPr>
          <p:nvPr/>
        </p:nvPicPr>
        <p:blipFill>
          <a:blip r:embed="rId3" cstate="print"/>
          <a:srcRect/>
          <a:stretch>
            <a:fillRect/>
          </a:stretch>
        </p:blipFill>
        <p:spPr bwMode="auto">
          <a:xfrm>
            <a:off x="5289849" y="1447800"/>
            <a:ext cx="3854151" cy="2919592"/>
          </a:xfrm>
          <a:prstGeom prst="rect">
            <a:avLst/>
          </a:prstGeom>
          <a:noFill/>
          <a:ln w="9525">
            <a:noFill/>
            <a:miter lim="800000"/>
            <a:headEnd/>
            <a:tailEnd/>
          </a:ln>
        </p:spPr>
      </p:pic>
      <p:sp>
        <p:nvSpPr>
          <p:cNvPr id="7" name="TextBox 6"/>
          <p:cNvSpPr txBox="1"/>
          <p:nvPr/>
        </p:nvSpPr>
        <p:spPr>
          <a:xfrm>
            <a:off x="6248400" y="4495800"/>
            <a:ext cx="2667000" cy="2308324"/>
          </a:xfrm>
          <a:prstGeom prst="rect">
            <a:avLst/>
          </a:prstGeom>
          <a:noFill/>
        </p:spPr>
        <p:txBody>
          <a:bodyPr wrap="square" rtlCol="0">
            <a:spAutoFit/>
          </a:bodyPr>
          <a:lstStyle/>
          <a:p>
            <a:r>
              <a:rPr lang="en-US" dirty="0" smtClean="0"/>
              <a:t>Inner Hair cells are sensitive to the velocity of </a:t>
            </a:r>
            <a:r>
              <a:rPr lang="en-US" dirty="0" err="1" smtClean="0"/>
              <a:t>tectorial</a:t>
            </a:r>
            <a:r>
              <a:rPr lang="en-US" dirty="0" smtClean="0"/>
              <a:t> membrane vibration. Outer Hair cells provide feedback and amplify the amplitude and frequency of basilar membrane.</a:t>
            </a:r>
            <a:endParaRPr lang="en-US" dirty="0"/>
          </a:p>
        </p:txBody>
      </p:sp>
    </p:spTree>
    <p:extLst>
      <p:ext uri="{BB962C8B-B14F-4D97-AF65-F5344CB8AC3E}">
        <p14:creationId xmlns:p14="http://schemas.microsoft.com/office/powerpoint/2010/main" xmlns="" val="136593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Ribbon Synapse</a:t>
            </a:r>
            <a:endParaRPr lang="en-US" dirty="0"/>
          </a:p>
        </p:txBody>
      </p:sp>
      <p:sp>
        <p:nvSpPr>
          <p:cNvPr id="3" name="Content Placeholder 2"/>
          <p:cNvSpPr>
            <a:spLocks noGrp="1"/>
          </p:cNvSpPr>
          <p:nvPr>
            <p:ph idx="1"/>
          </p:nvPr>
        </p:nvSpPr>
        <p:spPr>
          <a:xfrm>
            <a:off x="609600" y="5334000"/>
            <a:ext cx="8077200" cy="1066800"/>
          </a:xfrm>
        </p:spPr>
        <p:txBody>
          <a:bodyPr>
            <a:normAutofit fontScale="62500" lnSpcReduction="20000"/>
          </a:bodyPr>
          <a:lstStyle/>
          <a:p>
            <a:r>
              <a:rPr lang="en-US" dirty="0" smtClean="0"/>
              <a:t>Auditory nerve fibers fire very quickly (100 Hz) so it needs a lot of neurotransmitters for release.  Synaptic ribbons have vesicles tethered to it and it can release a lot at once and then sustain releasing slightly less amounts of neurotransmitter.  </a:t>
            </a:r>
            <a:endParaRPr lang="en-US" dirty="0"/>
          </a:p>
        </p:txBody>
      </p:sp>
      <p:pic>
        <p:nvPicPr>
          <p:cNvPr id="5123" name="Picture 3" descr="http://www.deafnessresearch.org.uk/image.php?id=905"/>
          <p:cNvPicPr>
            <a:picLocks noChangeAspect="1" noChangeArrowheads="1"/>
          </p:cNvPicPr>
          <p:nvPr/>
        </p:nvPicPr>
        <p:blipFill>
          <a:blip r:embed="rId2" cstate="print"/>
          <a:srcRect l="32000" t="7442"/>
          <a:stretch>
            <a:fillRect/>
          </a:stretch>
        </p:blipFill>
        <p:spPr bwMode="auto">
          <a:xfrm>
            <a:off x="0" y="1524000"/>
            <a:ext cx="5257800" cy="3419290"/>
          </a:xfrm>
          <a:prstGeom prst="rect">
            <a:avLst/>
          </a:prstGeom>
          <a:noFill/>
        </p:spPr>
      </p:pic>
      <p:pic>
        <p:nvPicPr>
          <p:cNvPr id="5124" name="Picture 4"/>
          <p:cNvPicPr>
            <a:picLocks noChangeAspect="1" noChangeArrowheads="1"/>
          </p:cNvPicPr>
          <p:nvPr/>
        </p:nvPicPr>
        <p:blipFill>
          <a:blip r:embed="rId3" cstate="print"/>
          <a:srcRect/>
          <a:stretch>
            <a:fillRect/>
          </a:stretch>
        </p:blipFill>
        <p:spPr bwMode="auto">
          <a:xfrm>
            <a:off x="4489128" y="1600200"/>
            <a:ext cx="4654872" cy="3295650"/>
          </a:xfrm>
          <a:prstGeom prst="rect">
            <a:avLst/>
          </a:prstGeom>
          <a:noFill/>
          <a:ln w="9525">
            <a:noFill/>
            <a:miter lim="800000"/>
            <a:headEnd/>
            <a:tailEnd/>
          </a:ln>
        </p:spPr>
      </p:pic>
    </p:spTree>
    <p:extLst>
      <p:ext uri="{BB962C8B-B14F-4D97-AF65-F5344CB8AC3E}">
        <p14:creationId xmlns:p14="http://schemas.microsoft.com/office/powerpoint/2010/main" xmlns="" val="115535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Thalamus</a:t>
            </a:r>
            <a:endParaRPr lang="en-US" dirty="0"/>
          </a:p>
        </p:txBody>
      </p:sp>
      <p:sp>
        <p:nvSpPr>
          <p:cNvPr id="3" name="Content Placeholder 2"/>
          <p:cNvSpPr>
            <a:spLocks noGrp="1"/>
          </p:cNvSpPr>
          <p:nvPr>
            <p:ph idx="1"/>
          </p:nvPr>
        </p:nvSpPr>
        <p:spPr>
          <a:xfrm>
            <a:off x="457200" y="1600200"/>
            <a:ext cx="4419600" cy="4525963"/>
          </a:xfrm>
        </p:spPr>
        <p:txBody>
          <a:bodyPr>
            <a:normAutofit fontScale="85000" lnSpcReduction="20000"/>
          </a:bodyPr>
          <a:lstStyle/>
          <a:p>
            <a:r>
              <a:rPr lang="en-US" dirty="0" smtClean="0"/>
              <a:t>Cortical processing of all sensory information (except for smell) begins in the thalamus.</a:t>
            </a:r>
          </a:p>
          <a:p>
            <a:r>
              <a:rPr lang="en-US" dirty="0" smtClean="0"/>
              <a:t>They mainly project to layer 4 of the cortex.</a:t>
            </a:r>
          </a:p>
          <a:p>
            <a:r>
              <a:rPr lang="en-US" dirty="0" smtClean="0"/>
              <a:t>Descending </a:t>
            </a:r>
            <a:r>
              <a:rPr lang="en-US" dirty="0" err="1" smtClean="0"/>
              <a:t>corticothalamic</a:t>
            </a:r>
            <a:r>
              <a:rPr lang="en-US" dirty="0" smtClean="0"/>
              <a:t> cells come mainly come from layer 6 and there are far more returning to the thalamus than projecting from the thalamus.</a:t>
            </a:r>
            <a:endParaRPr lang="en-US" dirty="0"/>
          </a:p>
        </p:txBody>
      </p:sp>
      <p:pic>
        <p:nvPicPr>
          <p:cNvPr id="4097" name="Picture 1"/>
          <p:cNvPicPr>
            <a:picLocks noChangeAspect="1" noChangeArrowheads="1"/>
          </p:cNvPicPr>
          <p:nvPr/>
        </p:nvPicPr>
        <p:blipFill>
          <a:blip r:embed="rId2" cstate="print"/>
          <a:srcRect/>
          <a:stretch>
            <a:fillRect/>
          </a:stretch>
        </p:blipFill>
        <p:spPr bwMode="auto">
          <a:xfrm>
            <a:off x="4953000" y="1447799"/>
            <a:ext cx="3886200" cy="4347539"/>
          </a:xfrm>
          <a:prstGeom prst="rect">
            <a:avLst/>
          </a:prstGeom>
          <a:noFill/>
          <a:ln w="9525">
            <a:noFill/>
            <a:miter lim="800000"/>
            <a:headEnd/>
            <a:tailEnd/>
          </a:ln>
        </p:spPr>
      </p:pic>
    </p:spTree>
    <p:extLst>
      <p:ext uri="{BB962C8B-B14F-4D97-AF65-F5344CB8AC3E}">
        <p14:creationId xmlns:p14="http://schemas.microsoft.com/office/powerpoint/2010/main" xmlns="" val="299546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4114800" cy="4876799"/>
          </a:xfrm>
        </p:spPr>
        <p:txBody>
          <a:bodyPr>
            <a:normAutofit fontScale="55000" lnSpcReduction="20000"/>
          </a:bodyPr>
          <a:lstStyle/>
          <a:p>
            <a:r>
              <a:rPr lang="en-US" dirty="0" smtClean="0"/>
              <a:t>CT fibers synapse on relay cells and inhibitory neurons in the reticular nucleus of the thalamus (TRN). (It can inhibit and facilitate its own inputs).</a:t>
            </a:r>
          </a:p>
          <a:p>
            <a:r>
              <a:rPr lang="en-US" dirty="0" smtClean="0"/>
              <a:t>Relay Cells and TRN can be modulated by Ach from brainstem regions involved in attention and arousal.</a:t>
            </a:r>
          </a:p>
          <a:p>
            <a:r>
              <a:rPr lang="en-US" dirty="0" smtClean="0"/>
              <a:t>Triadic Synapses help control excitatory inputs, cortical feedback and </a:t>
            </a:r>
            <a:r>
              <a:rPr lang="en-US" dirty="0" err="1" smtClean="0"/>
              <a:t>subcortical</a:t>
            </a:r>
            <a:r>
              <a:rPr lang="en-US" dirty="0" smtClean="0"/>
              <a:t> modulation</a:t>
            </a:r>
          </a:p>
          <a:p>
            <a:r>
              <a:rPr lang="en-US" dirty="0" err="1" smtClean="0"/>
              <a:t>Glomeruli</a:t>
            </a:r>
            <a:r>
              <a:rPr lang="en-US" dirty="0" smtClean="0"/>
              <a:t> occur near base of relay cell, They isolate everything from surrounding structures.  It allows retinal cells to strongly influence relay cells and allow </a:t>
            </a:r>
            <a:r>
              <a:rPr lang="en-US" dirty="0" err="1" smtClean="0"/>
              <a:t>interneurons</a:t>
            </a:r>
            <a:r>
              <a:rPr lang="en-US" dirty="0" smtClean="0"/>
              <a:t> to veto</a:t>
            </a:r>
          </a:p>
          <a:p>
            <a:pPr>
              <a:buNone/>
            </a:pPr>
            <a:r>
              <a:rPr lang="en-US" dirty="0" smtClean="0"/>
              <a:t>Functional Implication</a:t>
            </a:r>
          </a:p>
          <a:p>
            <a:r>
              <a:rPr lang="en-US" dirty="0" err="1" smtClean="0"/>
              <a:t>ACh</a:t>
            </a:r>
            <a:r>
              <a:rPr lang="en-US" dirty="0" smtClean="0"/>
              <a:t>: Attention (increase firing)</a:t>
            </a:r>
          </a:p>
          <a:p>
            <a:r>
              <a:rPr lang="en-US" dirty="0" smtClean="0"/>
              <a:t>Interneuron: Gain Control (decrease firing)</a:t>
            </a:r>
            <a:endParaRPr lang="en-US" dirty="0"/>
          </a:p>
        </p:txBody>
      </p:sp>
      <p:pic>
        <p:nvPicPr>
          <p:cNvPr id="25604" name="Picture 4" descr="http://arken.umb.no/~gautei/nevro-info/dLGN-info/shermanB2001-p161-f4.gif"/>
          <p:cNvPicPr>
            <a:picLocks noChangeAspect="1" noChangeArrowheads="1"/>
          </p:cNvPicPr>
          <p:nvPr/>
        </p:nvPicPr>
        <p:blipFill>
          <a:blip r:embed="rId2" cstate="print"/>
          <a:srcRect/>
          <a:stretch>
            <a:fillRect/>
          </a:stretch>
        </p:blipFill>
        <p:spPr bwMode="auto">
          <a:xfrm>
            <a:off x="4610100" y="857250"/>
            <a:ext cx="4533900" cy="6000750"/>
          </a:xfrm>
          <a:prstGeom prst="rect">
            <a:avLst/>
          </a:prstGeom>
          <a:noFill/>
        </p:spPr>
      </p:pic>
      <p:sp>
        <p:nvSpPr>
          <p:cNvPr id="2" name="Title 1"/>
          <p:cNvSpPr>
            <a:spLocks noGrp="1"/>
          </p:cNvSpPr>
          <p:nvPr>
            <p:ph type="title"/>
          </p:nvPr>
        </p:nvSpPr>
        <p:spPr/>
        <p:txBody>
          <a:bodyPr>
            <a:normAutofit fontScale="90000"/>
          </a:bodyPr>
          <a:lstStyle/>
          <a:p>
            <a:r>
              <a:rPr lang="en-US" dirty="0" err="1" smtClean="0"/>
              <a:t>Corticothalamic</a:t>
            </a:r>
            <a:r>
              <a:rPr lang="en-US" dirty="0" smtClean="0"/>
              <a:t> </a:t>
            </a:r>
            <a:r>
              <a:rPr lang="en-US" dirty="0" err="1" smtClean="0"/>
              <a:t>modulatory</a:t>
            </a:r>
            <a:r>
              <a:rPr lang="en-US" dirty="0" smtClean="0"/>
              <a:t> feedback</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Cerebellar</a:t>
            </a:r>
            <a:r>
              <a:rPr lang="en-US" dirty="0" smtClean="0"/>
              <a:t> Cortex</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Purkinje Cells: Primary processing unit, provide the sole output via an inhibitory axon to the deep </a:t>
            </a:r>
            <a:r>
              <a:rPr lang="en-US" dirty="0" err="1" smtClean="0"/>
              <a:t>cerebellar</a:t>
            </a:r>
            <a:r>
              <a:rPr lang="en-US" dirty="0" smtClean="0"/>
              <a:t> nuclei which then project to the spinal cord and back to the cortex.</a:t>
            </a:r>
          </a:p>
          <a:p>
            <a:r>
              <a:rPr lang="en-US" dirty="0" smtClean="0"/>
              <a:t>Granule Cells: form parallel fibers which extend perpendicularly to the PC.  Synapse on to many PC but make few contacts(Excitatory)</a:t>
            </a:r>
          </a:p>
          <a:p>
            <a:r>
              <a:rPr lang="en-US" dirty="0" smtClean="0"/>
              <a:t>Golgi Cells, </a:t>
            </a:r>
            <a:r>
              <a:rPr lang="en-US" dirty="0" err="1" smtClean="0"/>
              <a:t>Stellate</a:t>
            </a:r>
            <a:r>
              <a:rPr lang="en-US" dirty="0" smtClean="0"/>
              <a:t> and Basket Cells: Inhibitory </a:t>
            </a:r>
            <a:r>
              <a:rPr lang="en-US" dirty="0" err="1" smtClean="0"/>
              <a:t>interneurons</a:t>
            </a:r>
            <a:endParaRPr lang="en-US" dirty="0" smtClean="0"/>
          </a:p>
          <a:p>
            <a:r>
              <a:rPr lang="en-US" dirty="0" smtClean="0"/>
              <a:t>Mossy Fibers: carry information from </a:t>
            </a:r>
            <a:r>
              <a:rPr lang="en-US" dirty="0" err="1" smtClean="0"/>
              <a:t>cerebellar</a:t>
            </a:r>
            <a:r>
              <a:rPr lang="en-US" dirty="0" smtClean="0"/>
              <a:t> nuclei, vestibular nuclei, reticular formation, spinal cord and most of the cortex to the granule cells.  Thought to carry the context of a motor action.  (Excitatory)</a:t>
            </a:r>
          </a:p>
          <a:p>
            <a:r>
              <a:rPr lang="en-US" dirty="0" smtClean="0"/>
              <a:t>Climbing Fibers carry information from inferior </a:t>
            </a:r>
            <a:r>
              <a:rPr lang="en-US" dirty="0" err="1" smtClean="0"/>
              <a:t>olivary</a:t>
            </a:r>
            <a:r>
              <a:rPr lang="en-US" dirty="0" smtClean="0"/>
              <a:t> complex and then synapses on the Purkinje cells and serves as a training signal (US) during motor learning. Only contact few Purkinje Cells but they make many contacts with it. (Excitatory)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3886200" cy="609600"/>
          </a:xfrm>
        </p:spPr>
        <p:txBody>
          <a:bodyPr>
            <a:normAutofit fontScale="55000" lnSpcReduction="20000"/>
          </a:bodyPr>
          <a:lstStyle/>
          <a:p>
            <a:r>
              <a:rPr lang="en-US" dirty="0" smtClean="0"/>
              <a:t>Diagrams for inputs and outputs and for learning a motor response</a:t>
            </a:r>
            <a:endParaRPr lang="en-US" dirty="0"/>
          </a:p>
        </p:txBody>
      </p:sp>
      <p:pic>
        <p:nvPicPr>
          <p:cNvPr id="29697" name="Picture 1"/>
          <p:cNvPicPr>
            <a:picLocks noChangeAspect="1" noChangeArrowheads="1"/>
          </p:cNvPicPr>
          <p:nvPr/>
        </p:nvPicPr>
        <p:blipFill>
          <a:blip r:embed="rId2" cstate="print"/>
          <a:srcRect/>
          <a:stretch>
            <a:fillRect/>
          </a:stretch>
        </p:blipFill>
        <p:spPr bwMode="auto">
          <a:xfrm>
            <a:off x="4342325" y="0"/>
            <a:ext cx="4801675" cy="6810375"/>
          </a:xfrm>
          <a:prstGeom prst="rect">
            <a:avLst/>
          </a:prstGeom>
          <a:noFill/>
          <a:ln w="9525">
            <a:noFill/>
            <a:miter lim="800000"/>
            <a:headEnd/>
            <a:tailEnd/>
          </a:ln>
        </p:spPr>
      </p:pic>
      <p:pic>
        <p:nvPicPr>
          <p:cNvPr id="29698" name="Picture 2"/>
          <p:cNvPicPr>
            <a:picLocks noChangeAspect="1" noChangeArrowheads="1"/>
          </p:cNvPicPr>
          <p:nvPr/>
        </p:nvPicPr>
        <p:blipFill>
          <a:blip r:embed="rId3" cstate="print"/>
          <a:srcRect l="21818"/>
          <a:stretch>
            <a:fillRect/>
          </a:stretch>
        </p:blipFill>
        <p:spPr bwMode="auto">
          <a:xfrm>
            <a:off x="0" y="1034542"/>
            <a:ext cx="4267200" cy="582345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Granule cell and mossy fiber synapses also occur in a </a:t>
            </a:r>
            <a:r>
              <a:rPr lang="en-US" dirty="0" err="1" smtClean="0"/>
              <a:t>glomerulus</a:t>
            </a:r>
            <a:r>
              <a:rPr lang="en-US" dirty="0" smtClean="0"/>
              <a:t>.</a:t>
            </a:r>
          </a:p>
          <a:p>
            <a:r>
              <a:rPr lang="en-US" dirty="0" smtClean="0"/>
              <a:t>Increases synaptic efficacy</a:t>
            </a:r>
          </a:p>
          <a:p>
            <a:r>
              <a:rPr lang="en-US" dirty="0" smtClean="0"/>
              <a:t>Increases synaptic independence</a:t>
            </a:r>
          </a:p>
          <a:p>
            <a:r>
              <a:rPr lang="en-US" dirty="0" smtClean="0"/>
              <a:t>When learning, some form of movement, the </a:t>
            </a:r>
            <a:r>
              <a:rPr lang="en-US" dirty="0" smtClean="0"/>
              <a:t>P</a:t>
            </a:r>
            <a:r>
              <a:rPr lang="en-US" dirty="0" smtClean="0"/>
              <a:t>urkinje cells each hypothesize the correct movement.  Climbing fibers carry a signal to the last activated </a:t>
            </a:r>
            <a:r>
              <a:rPr lang="en-US" dirty="0" smtClean="0"/>
              <a:t>P</a:t>
            </a:r>
            <a:r>
              <a:rPr lang="en-US" dirty="0" smtClean="0"/>
              <a:t>urkinje cell to weaken its contacts with parallel fibers until it eventually stops firing.  When Parallel fibers and Climbing fibers are active simultaneously, parallel fibers lose their connection with the PC.</a:t>
            </a:r>
          </a:p>
          <a:p>
            <a:r>
              <a:rPr lang="en-US" dirty="0" smtClean="0"/>
              <a:t>It is done through </a:t>
            </a:r>
            <a:r>
              <a:rPr lang="en-US" dirty="0" err="1" smtClean="0"/>
              <a:t>metabotropic</a:t>
            </a:r>
            <a:r>
              <a:rPr lang="en-US" dirty="0" smtClean="0"/>
              <a:t> glutamate receptors and increased Ca2+ in the cell, inactivates AMPA receptors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There are many circuits within the Nervous System. </a:t>
            </a:r>
          </a:p>
          <a:p>
            <a:pPr lvl="1"/>
            <a:r>
              <a:rPr lang="en-US" dirty="0" smtClean="0"/>
              <a:t>Modulation of Pain (PAG)</a:t>
            </a:r>
          </a:p>
          <a:p>
            <a:pPr lvl="1"/>
            <a:r>
              <a:rPr lang="en-US" dirty="0" smtClean="0"/>
              <a:t>Cochlea (Auditory System)</a:t>
            </a:r>
          </a:p>
          <a:p>
            <a:pPr lvl="1"/>
            <a:r>
              <a:rPr lang="en-US" dirty="0" smtClean="0"/>
              <a:t>Thalamus</a:t>
            </a:r>
          </a:p>
          <a:p>
            <a:pPr lvl="1"/>
            <a:r>
              <a:rPr lang="en-US" dirty="0" err="1" smtClean="0"/>
              <a:t>Cerebellar</a:t>
            </a:r>
            <a:r>
              <a:rPr lang="en-US" dirty="0" smtClean="0"/>
              <a:t> Cortex</a:t>
            </a:r>
          </a:p>
          <a:p>
            <a:pPr lvl="1"/>
            <a:r>
              <a:rPr lang="en-US" dirty="0" smtClean="0"/>
              <a:t>Reflexes</a:t>
            </a:r>
          </a:p>
          <a:p>
            <a:pPr lvl="1"/>
            <a:r>
              <a:rPr lang="en-US" dirty="0" smtClean="0"/>
              <a:t>Many, many more</a:t>
            </a:r>
          </a:p>
          <a:p>
            <a:r>
              <a:rPr lang="en-US" dirty="0" smtClean="0"/>
              <a:t>They can all be modulated by inhibitory </a:t>
            </a:r>
            <a:r>
              <a:rPr lang="en-US" dirty="0" err="1" smtClean="0"/>
              <a:t>interneurons</a:t>
            </a:r>
            <a:r>
              <a:rPr lang="en-US" dirty="0" smtClean="0"/>
              <a:t> or by </a:t>
            </a:r>
            <a:r>
              <a:rPr lang="en-US" dirty="0" err="1" smtClean="0"/>
              <a:t>neuromodulators</a:t>
            </a:r>
            <a:r>
              <a:rPr lang="en-US" dirty="0" smtClean="0"/>
              <a:t>.</a:t>
            </a:r>
          </a:p>
          <a:p>
            <a:r>
              <a:rPr lang="en-US" dirty="0" smtClean="0"/>
              <a:t>Circuits have found ways to make synapses more efficient (</a:t>
            </a:r>
            <a:r>
              <a:rPr lang="en-US" dirty="0" err="1" smtClean="0"/>
              <a:t>glomerulus</a:t>
            </a:r>
            <a:r>
              <a:rPr lang="en-US" dirty="0" smtClean="0"/>
              <a:t>).</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Spinal Motor Neurons: Basic Circuit</a:t>
            </a:r>
          </a:p>
          <a:p>
            <a:r>
              <a:rPr lang="en-US" dirty="0" smtClean="0"/>
              <a:t>Divergence/Convergence</a:t>
            </a:r>
          </a:p>
          <a:p>
            <a:r>
              <a:rPr lang="en-US" dirty="0" smtClean="0"/>
              <a:t>Modulation of Pain (PAG)</a:t>
            </a:r>
          </a:p>
          <a:p>
            <a:r>
              <a:rPr lang="en-US" dirty="0" smtClean="0"/>
              <a:t>Cochlea (Auditory System)</a:t>
            </a:r>
          </a:p>
          <a:p>
            <a:r>
              <a:rPr lang="en-US" dirty="0" smtClean="0"/>
              <a:t>Thalamus</a:t>
            </a:r>
          </a:p>
          <a:p>
            <a:r>
              <a:rPr lang="en-US" dirty="0" smtClean="0"/>
              <a:t>Glomeruli</a:t>
            </a:r>
          </a:p>
          <a:p>
            <a:r>
              <a:rPr lang="en-US" dirty="0" smtClean="0"/>
              <a:t>Cerebellar Cortex</a:t>
            </a:r>
            <a:endParaRPr lang="en-US" dirty="0"/>
          </a:p>
        </p:txBody>
      </p:sp>
    </p:spTree>
    <p:extLst>
      <p:ext uri="{BB962C8B-B14F-4D97-AF65-F5344CB8AC3E}">
        <p14:creationId xmlns:p14="http://schemas.microsoft.com/office/powerpoint/2010/main" xmlns="" val="242212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Spinal Motor Neuron: Basic Circuit</a:t>
            </a:r>
            <a:endParaRPr lang="en-US" dirty="0"/>
          </a:p>
        </p:txBody>
      </p:sp>
      <p:sp>
        <p:nvSpPr>
          <p:cNvPr id="3" name="Content Placeholder 2"/>
          <p:cNvSpPr>
            <a:spLocks noGrp="1"/>
          </p:cNvSpPr>
          <p:nvPr>
            <p:ph idx="1"/>
          </p:nvPr>
        </p:nvSpPr>
        <p:spPr>
          <a:xfrm>
            <a:off x="457200" y="1600201"/>
            <a:ext cx="4114800" cy="533400"/>
          </a:xfrm>
        </p:spPr>
        <p:txBody>
          <a:bodyPr>
            <a:normAutofit/>
          </a:bodyPr>
          <a:lstStyle/>
          <a:p>
            <a:r>
              <a:rPr lang="en-US" sz="2000" dirty="0" smtClean="0"/>
              <a:t>Patellar Reflex</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2590800"/>
            <a:ext cx="4778293" cy="3609974"/>
          </a:xfrm>
          <a:prstGeom prst="rect">
            <a:avLst/>
          </a:prstGeom>
          <a:noFill/>
          <a:ln w="9525">
            <a:noFill/>
            <a:miter lim="800000"/>
            <a:headEnd/>
            <a:tailEnd/>
          </a:ln>
        </p:spPr>
      </p:pic>
      <p:sp>
        <p:nvSpPr>
          <p:cNvPr id="5" name="Content Placeholder 2"/>
          <p:cNvSpPr txBox="1">
            <a:spLocks/>
          </p:cNvSpPr>
          <p:nvPr/>
        </p:nvSpPr>
        <p:spPr>
          <a:xfrm>
            <a:off x="4572000" y="1600200"/>
            <a:ext cx="4267200" cy="5334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Excitatory-Inhibitory Multiplexing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Multi-synaptic circuit=more flexibility and modulation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3" cstate="print"/>
          <a:srcRect/>
          <a:stretch>
            <a:fillRect/>
          </a:stretch>
        </p:blipFill>
        <p:spPr bwMode="auto">
          <a:xfrm>
            <a:off x="5334000" y="2362200"/>
            <a:ext cx="3385664" cy="3509963"/>
          </a:xfrm>
          <a:prstGeom prst="rect">
            <a:avLst/>
          </a:prstGeom>
          <a:noFill/>
          <a:ln w="9525">
            <a:noFill/>
            <a:miter lim="800000"/>
            <a:headEnd/>
            <a:tailEnd/>
          </a:ln>
        </p:spPr>
      </p:pic>
    </p:spTree>
    <p:extLst>
      <p:ext uri="{BB962C8B-B14F-4D97-AF65-F5344CB8AC3E}">
        <p14:creationId xmlns:p14="http://schemas.microsoft.com/office/powerpoint/2010/main" xmlns="" val="93666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Interneuron</a:t>
            </a:r>
            <a:endParaRPr lang="en-US" dirty="0"/>
          </a:p>
        </p:txBody>
      </p:sp>
      <p:sp>
        <p:nvSpPr>
          <p:cNvPr id="3" name="Content Placeholder 2"/>
          <p:cNvSpPr>
            <a:spLocks noGrp="1"/>
          </p:cNvSpPr>
          <p:nvPr>
            <p:ph idx="1"/>
          </p:nvPr>
        </p:nvSpPr>
        <p:spPr>
          <a:xfrm>
            <a:off x="457200" y="1600200"/>
            <a:ext cx="3962400" cy="4953000"/>
          </a:xfrm>
        </p:spPr>
        <p:txBody>
          <a:bodyPr>
            <a:normAutofit lnSpcReduction="10000"/>
          </a:bodyPr>
          <a:lstStyle/>
          <a:p>
            <a:r>
              <a:rPr lang="en-US" dirty="0" smtClean="0"/>
              <a:t>Target of many descending tracts from the brain.  Interneuron can be used in more than just reflexes.  It can be involved in voluntary movements like walking.</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410254" y="1219200"/>
            <a:ext cx="4349396" cy="5381737"/>
          </a:xfrm>
          <a:prstGeom prst="rect">
            <a:avLst/>
          </a:prstGeom>
          <a:noFill/>
          <a:ln w="9525">
            <a:noFill/>
            <a:miter lim="800000"/>
            <a:headEnd/>
            <a:tailEnd/>
          </a:ln>
        </p:spPr>
      </p:pic>
    </p:spTree>
    <p:extLst>
      <p:ext uri="{BB962C8B-B14F-4D97-AF65-F5344CB8AC3E}">
        <p14:creationId xmlns:p14="http://schemas.microsoft.com/office/powerpoint/2010/main" xmlns="" val="183391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Presynaptic</a:t>
            </a:r>
            <a:r>
              <a:rPr lang="en-US" dirty="0" smtClean="0"/>
              <a:t> Inhibition</a:t>
            </a:r>
            <a:endParaRPr lang="en-US" dirty="0"/>
          </a:p>
        </p:txBody>
      </p:sp>
      <p:sp>
        <p:nvSpPr>
          <p:cNvPr id="3" name="Content Placeholder 2"/>
          <p:cNvSpPr>
            <a:spLocks noGrp="1"/>
          </p:cNvSpPr>
          <p:nvPr>
            <p:ph idx="1"/>
          </p:nvPr>
        </p:nvSpPr>
        <p:spPr>
          <a:xfrm>
            <a:off x="457200" y="1600200"/>
            <a:ext cx="3810000" cy="4525963"/>
          </a:xfrm>
        </p:spPr>
        <p:txBody>
          <a:bodyPr>
            <a:normAutofit fontScale="85000" lnSpcReduction="10000"/>
          </a:bodyPr>
          <a:lstStyle/>
          <a:p>
            <a:r>
              <a:rPr lang="en-US" dirty="0" smtClean="0"/>
              <a:t>Increases </a:t>
            </a:r>
            <a:r>
              <a:rPr lang="en-US" dirty="0" err="1" smtClean="0"/>
              <a:t>Cl</a:t>
            </a:r>
            <a:r>
              <a:rPr lang="en-US" baseline="30000" dirty="0" smtClean="0"/>
              <a:t>- </a:t>
            </a:r>
            <a:r>
              <a:rPr lang="en-US" dirty="0" smtClean="0"/>
              <a:t>conductance by activating </a:t>
            </a:r>
            <a:r>
              <a:rPr lang="en-US" dirty="0" err="1" smtClean="0"/>
              <a:t>Glycine</a:t>
            </a:r>
            <a:r>
              <a:rPr lang="en-US" dirty="0" smtClean="0"/>
              <a:t> or GABA receptors</a:t>
            </a:r>
          </a:p>
          <a:p>
            <a:r>
              <a:rPr lang="en-US" dirty="0" smtClean="0"/>
              <a:t>This decreases the amplitude of the action potential (less Ca</a:t>
            </a:r>
            <a:r>
              <a:rPr lang="en-US" baseline="30000" dirty="0" smtClean="0"/>
              <a:t>2+</a:t>
            </a:r>
            <a:r>
              <a:rPr lang="en-US" dirty="0" smtClean="0"/>
              <a:t>entry) </a:t>
            </a:r>
          </a:p>
          <a:p>
            <a:r>
              <a:rPr lang="en-US" dirty="0" smtClean="0"/>
              <a:t>Less neurotransmitter released from that terminal</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114800" y="1676400"/>
            <a:ext cx="4722339" cy="3924300"/>
          </a:xfrm>
          <a:prstGeom prst="rect">
            <a:avLst/>
          </a:prstGeom>
          <a:noFill/>
          <a:ln w="9525">
            <a:noFill/>
            <a:miter lim="800000"/>
            <a:headEnd/>
            <a:tailEnd/>
          </a:ln>
        </p:spPr>
      </p:pic>
    </p:spTree>
    <p:extLst>
      <p:ext uri="{BB962C8B-B14F-4D97-AF65-F5344CB8AC3E}">
        <p14:creationId xmlns:p14="http://schemas.microsoft.com/office/powerpoint/2010/main" xmlns="" val="238469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Convergence/Divergence</a:t>
            </a:r>
            <a:endParaRPr lang="en-US" dirty="0"/>
          </a:p>
        </p:txBody>
      </p:sp>
      <p:pic>
        <p:nvPicPr>
          <p:cNvPr id="10242" name="Picture 2" descr="http://2.bp.blogspot.com/_vB9Dtz6lD9Y/SBLoruS_XaI/AAAAAAAAAIo/i8WKSPpLlAw/s1600/S1,+L4,networks+of+neurones.jpg"/>
          <p:cNvPicPr>
            <a:picLocks noChangeAspect="1" noChangeArrowheads="1"/>
          </p:cNvPicPr>
          <p:nvPr/>
        </p:nvPicPr>
        <p:blipFill>
          <a:blip r:embed="rId2" cstate="print"/>
          <a:srcRect/>
          <a:stretch>
            <a:fillRect/>
          </a:stretch>
        </p:blipFill>
        <p:spPr bwMode="auto">
          <a:xfrm>
            <a:off x="2438400" y="3886200"/>
            <a:ext cx="3837202" cy="2419350"/>
          </a:xfrm>
          <a:prstGeom prst="rect">
            <a:avLst/>
          </a:prstGeom>
          <a:noFill/>
        </p:spPr>
      </p:pic>
      <p:sp>
        <p:nvSpPr>
          <p:cNvPr id="5" name="Content Placeholder 2"/>
          <p:cNvSpPr txBox="1">
            <a:spLocks/>
          </p:cNvSpPr>
          <p:nvPr/>
        </p:nvSpPr>
        <p:spPr>
          <a:xfrm>
            <a:off x="1143000" y="1600200"/>
            <a:ext cx="3352800" cy="609600"/>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Many inputs to one neuron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Multiple Analysis</a:t>
            </a:r>
            <a:r>
              <a:rPr kumimoji="0" lang="en-US" sz="3200" b="0" i="0" u="none" strike="noStrike" kern="1200" cap="none" spc="0" normalizeH="0" noProof="0" dirty="0" smtClean="0">
                <a:ln>
                  <a:noFill/>
                </a:ln>
                <a:solidFill>
                  <a:schemeClr val="tx1"/>
                </a:solidFill>
                <a:effectLst/>
                <a:uLnTx/>
                <a:uFillTx/>
                <a:latin typeface="+mn-lt"/>
                <a:ea typeface="+mn-ea"/>
                <a:cs typeface="+mn-cs"/>
              </a:rPr>
              <a:t> Stream</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4648200" y="1600200"/>
            <a:ext cx="3733800" cy="609600"/>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One input to several neurons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Single Action/ Decision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71362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Pain Modulation</a:t>
            </a:r>
            <a:endParaRPr lang="en-US" dirty="0"/>
          </a:p>
        </p:txBody>
      </p:sp>
      <p:pic>
        <p:nvPicPr>
          <p:cNvPr id="9223" name="Picture 7" descr="http://www.grin.com/object/external_document.276017/9e1489d99be0d8811ffcc515ffd591cb_LARGE.png"/>
          <p:cNvPicPr>
            <a:picLocks noChangeAspect="1" noChangeArrowheads="1"/>
          </p:cNvPicPr>
          <p:nvPr/>
        </p:nvPicPr>
        <p:blipFill>
          <a:blip r:embed="rId2" cstate="print"/>
          <a:srcRect/>
          <a:stretch>
            <a:fillRect/>
          </a:stretch>
        </p:blipFill>
        <p:spPr bwMode="auto">
          <a:xfrm>
            <a:off x="457200" y="857250"/>
            <a:ext cx="4429125" cy="6000750"/>
          </a:xfrm>
          <a:prstGeom prst="rect">
            <a:avLst/>
          </a:prstGeom>
          <a:noFill/>
        </p:spPr>
      </p:pic>
      <p:pic>
        <p:nvPicPr>
          <p:cNvPr id="9225" name="Picture 9" descr="http://www.grin.com/object/external_document.276017/e32623493e90c528479bf192de143972_LARGE.png"/>
          <p:cNvPicPr>
            <a:picLocks noChangeAspect="1" noChangeArrowheads="1"/>
          </p:cNvPicPr>
          <p:nvPr/>
        </p:nvPicPr>
        <p:blipFill>
          <a:blip r:embed="rId3" cstate="print"/>
          <a:srcRect/>
          <a:stretch>
            <a:fillRect/>
          </a:stretch>
        </p:blipFill>
        <p:spPr bwMode="auto">
          <a:xfrm>
            <a:off x="5029200" y="914400"/>
            <a:ext cx="3705225" cy="5800725"/>
          </a:xfrm>
          <a:prstGeom prst="rect">
            <a:avLst/>
          </a:prstGeom>
          <a:noFill/>
        </p:spPr>
      </p:pic>
      <p:sp>
        <p:nvSpPr>
          <p:cNvPr id="11" name="TextBox 10"/>
          <p:cNvSpPr txBox="1"/>
          <p:nvPr/>
        </p:nvSpPr>
        <p:spPr>
          <a:xfrm>
            <a:off x="4191000" y="914400"/>
            <a:ext cx="1371600" cy="646331"/>
          </a:xfrm>
          <a:prstGeom prst="rect">
            <a:avLst/>
          </a:prstGeom>
          <a:noFill/>
        </p:spPr>
        <p:txBody>
          <a:bodyPr wrap="square" rtlCol="0">
            <a:spAutoFit/>
          </a:bodyPr>
          <a:lstStyle/>
          <a:p>
            <a:r>
              <a:rPr lang="en-US" dirty="0" smtClean="0"/>
              <a:t>Emotional Aspect</a:t>
            </a:r>
            <a:endParaRPr lang="en-US" dirty="0"/>
          </a:p>
        </p:txBody>
      </p:sp>
      <p:sp>
        <p:nvSpPr>
          <p:cNvPr id="12" name="TextBox 11"/>
          <p:cNvSpPr txBox="1"/>
          <p:nvPr/>
        </p:nvSpPr>
        <p:spPr>
          <a:xfrm>
            <a:off x="533400" y="545068"/>
            <a:ext cx="2057400" cy="369332"/>
          </a:xfrm>
          <a:prstGeom prst="rect">
            <a:avLst/>
          </a:prstGeom>
          <a:noFill/>
        </p:spPr>
        <p:txBody>
          <a:bodyPr wrap="square" rtlCol="0">
            <a:spAutoFit/>
          </a:bodyPr>
          <a:lstStyle/>
          <a:p>
            <a:r>
              <a:rPr lang="en-US" dirty="0" smtClean="0"/>
              <a:t>Location/Intensity</a:t>
            </a:r>
            <a:endParaRPr lang="en-US" dirty="0"/>
          </a:p>
        </p:txBody>
      </p:sp>
      <p:sp>
        <p:nvSpPr>
          <p:cNvPr id="13" name="TextBox 12"/>
          <p:cNvSpPr txBox="1"/>
          <p:nvPr/>
        </p:nvSpPr>
        <p:spPr>
          <a:xfrm>
            <a:off x="0" y="1752600"/>
            <a:ext cx="2057400" cy="369332"/>
          </a:xfrm>
          <a:prstGeom prst="rect">
            <a:avLst/>
          </a:prstGeom>
          <a:noFill/>
        </p:spPr>
        <p:txBody>
          <a:bodyPr wrap="square" rtlCol="0">
            <a:spAutoFit/>
          </a:bodyPr>
          <a:lstStyle/>
          <a:p>
            <a:r>
              <a:rPr lang="en-US" dirty="0" smtClean="0"/>
              <a:t>Cognitive Aspects</a:t>
            </a:r>
            <a:endParaRPr lang="en-US" dirty="0"/>
          </a:p>
        </p:txBody>
      </p:sp>
    </p:spTree>
    <p:extLst>
      <p:ext uri="{BB962C8B-B14F-4D97-AF65-F5344CB8AC3E}">
        <p14:creationId xmlns:p14="http://schemas.microsoft.com/office/powerpoint/2010/main" xmlns="" val="1718684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762000"/>
            <a:ext cx="3429000" cy="5440363"/>
          </a:xfrm>
        </p:spPr>
        <p:txBody>
          <a:bodyPr>
            <a:normAutofit fontScale="70000" lnSpcReduction="20000"/>
          </a:bodyPr>
          <a:lstStyle/>
          <a:p>
            <a:r>
              <a:rPr lang="en-US" dirty="0" smtClean="0"/>
              <a:t>Neurons from the PAG eventually make it down to the </a:t>
            </a:r>
            <a:r>
              <a:rPr lang="en-US" dirty="0" err="1" smtClean="0"/>
              <a:t>substantia</a:t>
            </a:r>
            <a:r>
              <a:rPr lang="en-US" dirty="0" smtClean="0"/>
              <a:t> </a:t>
            </a:r>
            <a:r>
              <a:rPr lang="en-US" dirty="0" err="1" smtClean="0"/>
              <a:t>gelatinosa</a:t>
            </a:r>
            <a:r>
              <a:rPr lang="en-US" dirty="0" smtClean="0"/>
              <a:t> interneuron.  It produces </a:t>
            </a:r>
            <a:r>
              <a:rPr lang="en-US" dirty="0" err="1" smtClean="0"/>
              <a:t>enkephalins</a:t>
            </a:r>
            <a:r>
              <a:rPr lang="en-US" dirty="0" smtClean="0"/>
              <a:t> (endogenous </a:t>
            </a:r>
            <a:r>
              <a:rPr lang="en-US" dirty="0" err="1" smtClean="0"/>
              <a:t>opiod</a:t>
            </a:r>
            <a:r>
              <a:rPr lang="en-US" dirty="0" smtClean="0"/>
              <a:t> neurotransmitter) to suppress the pain signal.  It causes action potential change in shape and Ca2+ doesn’t rush in as much.  Its neat because it can be controlled by cortical signals. (Hypnosis, Placebos, …)</a:t>
            </a:r>
            <a:endParaRPr lang="en-US" dirty="0"/>
          </a:p>
        </p:txBody>
      </p:sp>
      <p:pic>
        <p:nvPicPr>
          <p:cNvPr id="8193" name="Picture 1"/>
          <p:cNvPicPr>
            <a:picLocks noChangeAspect="1" noChangeArrowheads="1"/>
          </p:cNvPicPr>
          <p:nvPr/>
        </p:nvPicPr>
        <p:blipFill>
          <a:blip r:embed="rId2" cstate="print"/>
          <a:srcRect/>
          <a:stretch>
            <a:fillRect/>
          </a:stretch>
        </p:blipFill>
        <p:spPr bwMode="auto">
          <a:xfrm>
            <a:off x="228600" y="990600"/>
            <a:ext cx="5142388" cy="4752975"/>
          </a:xfrm>
          <a:prstGeom prst="rect">
            <a:avLst/>
          </a:prstGeom>
          <a:noFill/>
          <a:ln w="9525">
            <a:noFill/>
            <a:miter lim="800000"/>
            <a:headEnd/>
            <a:tailEnd/>
          </a:ln>
        </p:spPr>
      </p:pic>
      <p:sp>
        <p:nvSpPr>
          <p:cNvPr id="5" name="TextBox 4"/>
          <p:cNvSpPr txBox="1"/>
          <p:nvPr/>
        </p:nvSpPr>
        <p:spPr>
          <a:xfrm>
            <a:off x="2514600" y="4419600"/>
            <a:ext cx="2286000" cy="369332"/>
          </a:xfrm>
          <a:prstGeom prst="rect">
            <a:avLst/>
          </a:prstGeom>
          <a:noFill/>
        </p:spPr>
        <p:txBody>
          <a:bodyPr wrap="square" rtlCol="0">
            <a:spAutoFit/>
          </a:bodyPr>
          <a:lstStyle/>
          <a:p>
            <a:r>
              <a:rPr lang="en-US" dirty="0" err="1" smtClean="0"/>
              <a:t>Presynaptic</a:t>
            </a:r>
            <a:r>
              <a:rPr lang="en-US" dirty="0" smtClean="0"/>
              <a:t> inhibition</a:t>
            </a:r>
            <a:endParaRPr lang="en-US" dirty="0"/>
          </a:p>
        </p:txBody>
      </p:sp>
    </p:spTree>
    <p:extLst>
      <p:ext uri="{BB962C8B-B14F-4D97-AF65-F5344CB8AC3E}">
        <p14:creationId xmlns:p14="http://schemas.microsoft.com/office/powerpoint/2010/main" xmlns="" val="1657134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228600" y="0"/>
            <a:ext cx="3337560" cy="3429000"/>
          </a:xfrm>
          <a:prstGeom prst="rect">
            <a:avLst/>
          </a:prstGeom>
          <a:noFill/>
          <a:ln w="9525">
            <a:noFill/>
            <a:miter lim="800000"/>
            <a:headEnd/>
            <a:tailEnd/>
          </a:ln>
        </p:spPr>
      </p:pic>
      <p:sp>
        <p:nvSpPr>
          <p:cNvPr id="2" name="Title 1"/>
          <p:cNvSpPr>
            <a:spLocks noGrp="1"/>
          </p:cNvSpPr>
          <p:nvPr>
            <p:ph type="title"/>
          </p:nvPr>
        </p:nvSpPr>
        <p:spPr>
          <a:xfrm>
            <a:off x="-609600" y="0"/>
            <a:ext cx="8229600" cy="1143000"/>
          </a:xfrm>
        </p:spPr>
        <p:txBody>
          <a:bodyPr/>
          <a:lstStyle/>
          <a:p>
            <a:r>
              <a:rPr lang="en-US" dirty="0" smtClean="0"/>
              <a:t>Cochlea</a:t>
            </a:r>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6354351" y="2858680"/>
            <a:ext cx="2789649" cy="399932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3206206" y="2438400"/>
            <a:ext cx="2668113" cy="4419600"/>
          </a:xfrm>
          <a:prstGeom prst="rect">
            <a:avLst/>
          </a:prstGeom>
          <a:noFill/>
          <a:ln w="9525">
            <a:noFill/>
            <a:miter lim="800000"/>
            <a:headEnd/>
            <a:tailEnd/>
          </a:ln>
        </p:spPr>
      </p:pic>
      <p:sp>
        <p:nvSpPr>
          <p:cNvPr id="8" name="TextBox 7"/>
          <p:cNvSpPr txBox="1"/>
          <p:nvPr/>
        </p:nvSpPr>
        <p:spPr>
          <a:xfrm>
            <a:off x="457200" y="3657600"/>
            <a:ext cx="2209800" cy="2585323"/>
          </a:xfrm>
          <a:prstGeom prst="rect">
            <a:avLst/>
          </a:prstGeom>
          <a:noFill/>
        </p:spPr>
        <p:txBody>
          <a:bodyPr wrap="square" rtlCol="0">
            <a:spAutoFit/>
          </a:bodyPr>
          <a:lstStyle/>
          <a:p>
            <a:r>
              <a:rPr lang="en-US" dirty="0" smtClean="0"/>
              <a:t>Sound travels through air, then becomes mechanical through bones and then pressure in liquid. This pressure moves the basilar membrane which moves the hair cells.</a:t>
            </a:r>
            <a:endParaRPr lang="en-US" dirty="0"/>
          </a:p>
        </p:txBody>
      </p:sp>
      <p:pic>
        <p:nvPicPr>
          <p:cNvPr id="7176" name="Picture 8" descr="http://www.nature.com/nrn/journal/v7/n1/images/nrn1828-f1.jpg"/>
          <p:cNvPicPr>
            <a:picLocks noChangeAspect="1" noChangeArrowheads="1"/>
          </p:cNvPicPr>
          <p:nvPr/>
        </p:nvPicPr>
        <p:blipFill>
          <a:blip r:embed="rId5" cstate="print"/>
          <a:srcRect b="20080"/>
          <a:stretch>
            <a:fillRect/>
          </a:stretch>
        </p:blipFill>
        <p:spPr bwMode="auto">
          <a:xfrm>
            <a:off x="4876800" y="0"/>
            <a:ext cx="4267200" cy="2438400"/>
          </a:xfrm>
          <a:prstGeom prst="rect">
            <a:avLst/>
          </a:prstGeom>
          <a:noFill/>
        </p:spPr>
      </p:pic>
    </p:spTree>
    <p:extLst>
      <p:ext uri="{BB962C8B-B14F-4D97-AF65-F5344CB8AC3E}">
        <p14:creationId xmlns:p14="http://schemas.microsoft.com/office/powerpoint/2010/main" xmlns="" val="2108880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803</Words>
  <Application>Microsoft Office PowerPoint</Application>
  <PresentationFormat>On-screen Show (4:3)</PresentationFormat>
  <Paragraphs>70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Neural Circuits By: Micah Price</vt:lpstr>
      <vt:lpstr>Overview</vt:lpstr>
      <vt:lpstr>Spinal Motor Neuron: Basic Circuit</vt:lpstr>
      <vt:lpstr>Interneuron</vt:lpstr>
      <vt:lpstr>Presynaptic Inhibition</vt:lpstr>
      <vt:lpstr>Convergence/Divergence</vt:lpstr>
      <vt:lpstr>Pain Modulation</vt:lpstr>
      <vt:lpstr>Slide 8</vt:lpstr>
      <vt:lpstr>Cochlea</vt:lpstr>
      <vt:lpstr>Slide 10</vt:lpstr>
      <vt:lpstr>Ribbon Synapse</vt:lpstr>
      <vt:lpstr>Thalamus</vt:lpstr>
      <vt:lpstr>Corticothalamic modulatory feedback</vt:lpstr>
      <vt:lpstr>Cerebellar Cortex</vt:lpstr>
      <vt:lpstr>Slide 15</vt:lpstr>
      <vt:lpstr>Slide 16</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Circuits By: Micah Price</dc:title>
  <dc:creator>IC</dc:creator>
  <cp:lastModifiedBy>Micah Price</cp:lastModifiedBy>
  <cp:revision>10</cp:revision>
  <dcterms:created xsi:type="dcterms:W3CDTF">2011-10-21T00:31:26Z</dcterms:created>
  <dcterms:modified xsi:type="dcterms:W3CDTF">2011-10-21T13:09:51Z</dcterms:modified>
</cp:coreProperties>
</file>