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8" r:id="rId9"/>
    <p:sldId id="276" r:id="rId10"/>
    <p:sldId id="263" r:id="rId11"/>
    <p:sldId id="279" r:id="rId12"/>
    <p:sldId id="264" r:id="rId13"/>
    <p:sldId id="265" r:id="rId14"/>
    <p:sldId id="267" r:id="rId15"/>
    <p:sldId id="266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8C65-B8DB-46B8-95A6-AE1D81B1DBCE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C16DD-7CF1-4366-8DA2-EA00DBD2D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Summary of 1</a:t>
            </a:r>
            <a:r>
              <a:rPr lang="en-US" baseline="30000" dirty="0" smtClean="0"/>
              <a:t>st</a:t>
            </a:r>
            <a:r>
              <a:rPr lang="en-US" dirty="0" smtClean="0"/>
              <a:t>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computational modeling and neural networks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598" y="3505199"/>
            <a:ext cx="4520690" cy="312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990600"/>
            <a:ext cx="37147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52475" y="914400"/>
            <a:ext cx="21431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Simulating networks</a:t>
            </a:r>
            <a:endParaRPr lang="en-US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600" y="3276600"/>
            <a:ext cx="187913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7398" y="3310596"/>
            <a:ext cx="1777999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2473036"/>
            <a:ext cx="3505200" cy="2867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7066" y="2438400"/>
            <a:ext cx="344593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457200" y="2590800"/>
            <a:ext cx="677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weak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" y="5105400"/>
            <a:ext cx="777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strong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800600" y="5105400"/>
            <a:ext cx="777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strong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800600" y="2667000"/>
            <a:ext cx="777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strong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" y="1752600"/>
            <a:ext cx="2095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Simultaneous inputs</a:t>
            </a:r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8350" y="1676400"/>
            <a:ext cx="8198450" cy="1966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 descr="http://www.lohninger.com/comimg/kohonen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429000"/>
            <a:ext cx="4000500" cy="2876551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3810000"/>
            <a:ext cx="21431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743200" y="48006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Correct/</a:t>
            </a:r>
          </a:p>
          <a:p>
            <a:r>
              <a:rPr lang="en-US" dirty="0" smtClean="0"/>
              <a:t>Incorrect?</a:t>
            </a:r>
            <a:endParaRPr lang="en-US" dirty="0"/>
          </a:p>
        </p:txBody>
      </p:sp>
      <p:sp>
        <p:nvSpPr>
          <p:cNvPr id="8" name="Arc 7"/>
          <p:cNvSpPr/>
          <p:nvPr/>
        </p:nvSpPr>
        <p:spPr>
          <a:xfrm rot="16467271">
            <a:off x="1752600" y="3505200"/>
            <a:ext cx="1447800" cy="1143000"/>
          </a:xfrm>
          <a:prstGeom prst="arc">
            <a:avLst>
              <a:gd name="adj1" fmla="val 16200000"/>
              <a:gd name="adj2" fmla="val 45629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1715294" y="4228306"/>
            <a:ext cx="38020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2737835" y="4275903"/>
            <a:ext cx="590636" cy="15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Face Selective Temporal Lobe Neurons</a:t>
            </a:r>
            <a:endParaRPr lang="en-US" dirty="0"/>
          </a:p>
        </p:txBody>
      </p:sp>
      <p:pic>
        <p:nvPicPr>
          <p:cNvPr id="266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295400"/>
            <a:ext cx="3962400" cy="537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77249" y="1203950"/>
            <a:ext cx="3707200" cy="4956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Facial Recognition Network</a:t>
            </a:r>
            <a:endParaRPr lang="en-US" dirty="0"/>
          </a:p>
        </p:txBody>
      </p:sp>
      <p:pic>
        <p:nvPicPr>
          <p:cNvPr id="2457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990600"/>
            <a:ext cx="6781800" cy="548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Facial Recognition</a:t>
            </a:r>
            <a:endParaRPr lang="en-US" dirty="0"/>
          </a:p>
        </p:txBody>
      </p:sp>
      <p:pic>
        <p:nvPicPr>
          <p:cNvPr id="2560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7800"/>
            <a:ext cx="7677150" cy="4981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Connectionist </a:t>
            </a:r>
            <a:r>
              <a:rPr lang="en-US" dirty="0" err="1" smtClean="0"/>
              <a:t>vs</a:t>
            </a:r>
            <a:r>
              <a:rPr lang="en-US" dirty="0" smtClean="0"/>
              <a:t> Biophysical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Connectionist uses model neurons </a:t>
            </a:r>
          </a:p>
          <a:p>
            <a:pPr lvl="1"/>
            <a:r>
              <a:rPr lang="en-US" dirty="0" smtClean="0"/>
              <a:t>Simple “integrate and fire” (firing rate, leaky integrator)</a:t>
            </a:r>
          </a:p>
          <a:p>
            <a:pPr lvl="1"/>
            <a:r>
              <a:rPr lang="en-US" dirty="0" err="1" smtClean="0"/>
              <a:t>Perceptron</a:t>
            </a:r>
            <a:r>
              <a:rPr lang="en-US" dirty="0" smtClean="0"/>
              <a:t>, feature abstraction, pattern completion</a:t>
            </a:r>
          </a:p>
          <a:p>
            <a:r>
              <a:rPr lang="en-US" dirty="0" smtClean="0"/>
              <a:t>Biophysical</a:t>
            </a:r>
          </a:p>
          <a:p>
            <a:pPr lvl="1"/>
            <a:r>
              <a:rPr lang="en-US" dirty="0" smtClean="0"/>
              <a:t>How messy, noisy neurons actually do it</a:t>
            </a:r>
          </a:p>
          <a:p>
            <a:pPr lvl="1"/>
            <a:r>
              <a:rPr lang="en-US" dirty="0" smtClean="0"/>
              <a:t>Modeling membrane conductance, ion channel density, changes in spike width/height,</a:t>
            </a:r>
          </a:p>
          <a:p>
            <a:pPr lvl="1"/>
            <a:r>
              <a:rPr lang="en-US" dirty="0" smtClean="0"/>
              <a:t>But can model some higher level things (with more difficulty)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299868" y="1329532"/>
            <a:ext cx="3295650" cy="398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the human brain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10</a:t>
            </a:r>
            <a:r>
              <a:rPr lang="en-US" baseline="30000" dirty="0" smtClean="0"/>
              <a:t>11</a:t>
            </a:r>
            <a:r>
              <a:rPr lang="en-US" dirty="0" smtClean="0"/>
              <a:t> neurons in a human brain</a:t>
            </a:r>
          </a:p>
          <a:p>
            <a:r>
              <a:rPr lang="en-US" dirty="0" smtClean="0"/>
              <a:t>10</a:t>
            </a:r>
            <a:r>
              <a:rPr lang="en-US" baseline="30000" dirty="0" smtClean="0"/>
              <a:t>15</a:t>
            </a:r>
            <a:r>
              <a:rPr lang="en-US" dirty="0" smtClean="0"/>
              <a:t> synapses in a human brain</a:t>
            </a:r>
          </a:p>
          <a:p>
            <a:r>
              <a:rPr lang="en-US" dirty="0" smtClean="0"/>
              <a:t> Probability of connection between 2 cortical cells: 3%/mm</a:t>
            </a:r>
            <a:r>
              <a:rPr lang="en-US" baseline="30000" dirty="0" smtClean="0"/>
              <a:t>3</a:t>
            </a:r>
          </a:p>
          <a:p>
            <a:endParaRPr lang="en-US" sz="4400" baseline="30000" dirty="0" smtClean="0"/>
          </a:p>
          <a:p>
            <a:r>
              <a:rPr lang="en-US" sz="4400" baseline="30000" dirty="0" smtClean="0"/>
              <a:t>Spatial scales within a given brain: 10 orders of magnitudes from molecules to system.</a:t>
            </a:r>
          </a:p>
          <a:p>
            <a:r>
              <a:rPr lang="en-US" sz="4400" baseline="30000" dirty="0" smtClean="0"/>
              <a:t>Which scale?: Depends on behavior and (may) vary in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to simplify a complex system in order to gain insights</a:t>
            </a:r>
          </a:p>
          <a:p>
            <a:pPr lvl="1"/>
            <a:r>
              <a:rPr lang="en-US" dirty="0" smtClean="0"/>
              <a:t>A good model will allow for testable predictions to check if your on the right track</a:t>
            </a:r>
          </a:p>
          <a:p>
            <a:r>
              <a:rPr lang="en-US" dirty="0" smtClean="0"/>
              <a:t>3 major levels:</a:t>
            </a:r>
          </a:p>
          <a:p>
            <a:pPr lvl="1"/>
            <a:r>
              <a:rPr lang="en-US" dirty="0" smtClean="0"/>
              <a:t>AI</a:t>
            </a:r>
          </a:p>
          <a:p>
            <a:pPr lvl="1"/>
            <a:r>
              <a:rPr lang="en-US" dirty="0" smtClean="0"/>
              <a:t>Connectionist</a:t>
            </a:r>
          </a:p>
          <a:p>
            <a:pPr lvl="1"/>
            <a:r>
              <a:rPr lang="en-US" dirty="0" smtClean="0"/>
              <a:t>Biophysical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(</a:t>
            </a:r>
            <a:r>
              <a:rPr lang="en-US" sz="4000" dirty="0"/>
              <a:t>McCulloch and Pitts 1943</a:t>
            </a:r>
            <a:r>
              <a:rPr lang="en-US" sz="4000" dirty="0" smtClean="0"/>
              <a:t>):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 smtClean="0"/>
              <a:t>first algorithmic </a:t>
            </a:r>
            <a:r>
              <a:rPr lang="en-US" sz="4000" dirty="0"/>
              <a:t>formulation of a neuron.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 descr="compneuron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2400" y="1828800"/>
            <a:ext cx="4876800" cy="4385628"/>
          </a:xfrm>
        </p:spPr>
      </p:pic>
      <p:pic>
        <p:nvPicPr>
          <p:cNvPr id="27650" name="Picture 2" descr="http://www.optimaltrader.net/images/neur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200400"/>
            <a:ext cx="3705225" cy="16859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52400"/>
            <a:ext cx="5832889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 descr="C:\Ryan's stuff\book\figures\logic gat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667000"/>
            <a:ext cx="3676650" cy="38751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Firing Rate Models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76800" y="1295400"/>
            <a:ext cx="3902869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447800"/>
            <a:ext cx="420683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762000" y="5558135"/>
            <a:ext cx="327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Can go further and incorporate time and “leakiness”</a:t>
            </a:r>
            <a:endParaRPr lang="en-US" sz="24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5114925"/>
            <a:ext cx="370522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Networks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066800"/>
            <a:ext cx="4132760" cy="5479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04800" y="1295400"/>
            <a:ext cx="4038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Pyramidal cells project from cortex</a:t>
            </a:r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Connected up by local </a:t>
            </a:r>
            <a:r>
              <a:rPr lang="en-US" sz="3200" dirty="0" err="1" smtClean="0"/>
              <a:t>interneurons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endParaRPr lang="en-US" sz="3200" dirty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Organized into columns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Connecting M.P. Neurons</a:t>
            </a:r>
            <a:endParaRPr lang="en-US" dirty="0"/>
          </a:p>
        </p:txBody>
      </p:sp>
      <p:pic>
        <p:nvPicPr>
          <p:cNvPr id="35842" name="Picture 2" descr="C:\Ryan's stuff\book\figures\6neuronfi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676400"/>
            <a:ext cx="5351816" cy="4191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4800" y="1905000"/>
            <a:ext cx="2743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dirty="0" smtClean="0"/>
              <a:t>neurons #1 and #3 are activated by seeing a snake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all three neurons are activated by the image of some spaghetti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neuron #2 alone is activated by seeing your mother.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 Abstraction</a:t>
            </a:r>
            <a:endParaRPr lang="en-US" dirty="0"/>
          </a:p>
        </p:txBody>
      </p:sp>
      <p:pic>
        <p:nvPicPr>
          <p:cNvPr id="33794" name="Picture 2" descr="http://www.csus.edu/indiv/w/wickelgren/psyc103/VisualPathway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295400"/>
            <a:ext cx="4245885" cy="4130352"/>
          </a:xfrm>
          <a:prstGeom prst="rect">
            <a:avLst/>
          </a:prstGeom>
          <a:noFill/>
        </p:spPr>
      </p:pic>
      <p:pic>
        <p:nvPicPr>
          <p:cNvPr id="33796" name="Picture 4" descr="http://staff.science.uva.nl/~mark/img/essen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752600"/>
            <a:ext cx="4114800" cy="343488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219200" y="5867400"/>
            <a:ext cx="648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Areas specialized to abstract color, motion, form, texture, edges etc.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279</Words>
  <Application>Microsoft Office PowerPoint</Application>
  <PresentationFormat>On-screen Show (4:3)</PresentationFormat>
  <Paragraphs>54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Summary of 1st lecture</vt:lpstr>
      <vt:lpstr>Complexity of the human brain</vt:lpstr>
      <vt:lpstr>Models</vt:lpstr>
      <vt:lpstr>(McCulloch and Pitts 1943): first algorithmic formulation of a neuron. </vt:lpstr>
      <vt:lpstr>Slide 5</vt:lpstr>
      <vt:lpstr>Firing Rate Models</vt:lpstr>
      <vt:lpstr>Networks</vt:lpstr>
      <vt:lpstr>Connecting M.P. Neurons</vt:lpstr>
      <vt:lpstr>Feature Abstraction</vt:lpstr>
      <vt:lpstr>Simulating networks</vt:lpstr>
      <vt:lpstr>Learning</vt:lpstr>
      <vt:lpstr>Learning</vt:lpstr>
      <vt:lpstr>Face Selective Temporal Lobe Neurons</vt:lpstr>
      <vt:lpstr>Facial Recognition Network</vt:lpstr>
      <vt:lpstr>Facial Recognition</vt:lpstr>
      <vt:lpstr>Connectionist vs Biophysical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1st lecture</dc:title>
  <dc:creator>Ryan</dc:creator>
  <cp:lastModifiedBy>Ryan</cp:lastModifiedBy>
  <cp:revision>20</cp:revision>
  <dcterms:created xsi:type="dcterms:W3CDTF">2011-08-30T01:28:42Z</dcterms:created>
  <dcterms:modified xsi:type="dcterms:W3CDTF">2011-09-02T04:15:16Z</dcterms:modified>
</cp:coreProperties>
</file>